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61" r:id="rId5"/>
    <p:sldId id="288" r:id="rId6"/>
    <p:sldId id="320" r:id="rId7"/>
    <p:sldId id="338" r:id="rId8"/>
    <p:sldId id="339" r:id="rId9"/>
    <p:sldId id="341" r:id="rId10"/>
    <p:sldId id="340" r:id="rId11"/>
    <p:sldId id="342" r:id="rId12"/>
    <p:sldId id="344" r:id="rId13"/>
    <p:sldId id="343" r:id="rId14"/>
    <p:sldId id="345" r:id="rId15"/>
    <p:sldId id="346" r:id="rId16"/>
    <p:sldId id="349" r:id="rId17"/>
    <p:sldId id="347" r:id="rId18"/>
    <p:sldId id="348" r:id="rId19"/>
    <p:sldId id="350" r:id="rId20"/>
    <p:sldId id="351" r:id="rId21"/>
    <p:sldId id="352" r:id="rId22"/>
    <p:sldId id="321" r:id="rId23"/>
    <p:sldId id="319" r:id="rId24"/>
    <p:sldId id="324" r:id="rId25"/>
    <p:sldId id="325" r:id="rId26"/>
    <p:sldId id="336" r:id="rId27"/>
  </p:sldIdLst>
  <p:sldSz cx="9144000" cy="6858000" type="letter"/>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Valenzuela Concha" initials="MVC" lastIdx="1" clrIdx="0">
    <p:extLst>
      <p:ext uri="{19B8F6BF-5375-455C-9EA6-DF929625EA0E}">
        <p15:presenceInfo xmlns:p15="http://schemas.microsoft.com/office/powerpoint/2012/main" userId="S-1-5-21-993326457-1990213774-629508014-60950" providerId="AD"/>
      </p:ext>
    </p:extLst>
  </p:cmAuthor>
  <p:cmAuthor id="2" name="Manuel Valenzuela Concha" initials="MVC [2]" lastIdx="1" clrIdx="1">
    <p:extLst>
      <p:ext uri="{19B8F6BF-5375-455C-9EA6-DF929625EA0E}">
        <p15:presenceInfo xmlns:p15="http://schemas.microsoft.com/office/powerpoint/2012/main" userId="S::manuel.valenzuela@unab.cl::63540914-dbe4-4c70-a8f0-0e52a38a1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000"/>
    <a:srgbClr val="E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42"/>
    <p:restoredTop sz="94611"/>
  </p:normalViewPr>
  <p:slideViewPr>
    <p:cSldViewPr snapToGrid="0" snapToObjects="1">
      <p:cViewPr varScale="1">
        <p:scale>
          <a:sx n="108" d="100"/>
          <a:sy n="108" d="100"/>
        </p:scale>
        <p:origin x="130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7D60-E39B-E041-B6CE-3FDC1A8BB989}" type="datetimeFigureOut">
              <a:rPr lang="es-ES_tradnl" smtClean="0"/>
              <a:t>12/07/2023</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D1966-643A-ED45-BFF9-B0FE18A32E2B}" type="slidenum">
              <a:rPr lang="es-ES_tradnl" smtClean="0"/>
              <a:t>‹Nº›</a:t>
            </a:fld>
            <a:endParaRPr lang="es-ES_tradnl"/>
          </a:p>
        </p:txBody>
      </p:sp>
    </p:spTree>
    <p:extLst>
      <p:ext uri="{BB962C8B-B14F-4D97-AF65-F5344CB8AC3E}">
        <p14:creationId xmlns:p14="http://schemas.microsoft.com/office/powerpoint/2010/main" val="196330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73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575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316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53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588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050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2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852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036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190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53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398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891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061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01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36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1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14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53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11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57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AD1966-643A-ED45-BFF9-B0FE18A32E2B}"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ES_trad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592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_tradnl"/>
              <a:t>Clic para editar título</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endParaRPr lang="en-US" dirty="0"/>
          </a:p>
        </p:txBody>
      </p:sp>
      <p:sp>
        <p:nvSpPr>
          <p:cNvPr id="4" name="Date Placeholder 3"/>
          <p:cNvSpPr>
            <a:spLocks noGrp="1"/>
          </p:cNvSpPr>
          <p:nvPr>
            <p:ph type="dt" sz="half" idx="10"/>
          </p:nvPr>
        </p:nvSpPr>
        <p:spPr/>
        <p:txBody>
          <a:bodyPr/>
          <a:lstStyle/>
          <a:p>
            <a:fld id="{6FD36221-589F-2846-B89B-D09559D774BF}" type="datetimeFigureOut">
              <a:rPr lang="es-ES_tradnl" smtClean="0"/>
              <a:t>12/07/2023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6FD36221-589F-2846-B89B-D09559D774BF}" type="datetimeFigureOut">
              <a:rPr lang="es-ES_tradnl" smtClean="0"/>
              <a:t>12/07/2023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_tradnl"/>
              <a:t>Clic para editar título</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6FD36221-589F-2846-B89B-D09559D774BF}" type="datetimeFigureOut">
              <a:rPr lang="es-ES_tradnl" smtClean="0"/>
              <a:t>12/07/2023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6FD36221-589F-2846-B89B-D09559D774BF}" type="datetimeFigureOut">
              <a:rPr lang="es-ES_tradnl" smtClean="0"/>
              <a:t>12/07/2023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_tradnl"/>
              <a:t>Clic para editar título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6FD36221-589F-2846-B89B-D09559D774BF}" type="datetimeFigureOut">
              <a:rPr lang="es-ES_tradnl" smtClean="0"/>
              <a:t>12/07/2023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Date Placeholder 4"/>
          <p:cNvSpPr>
            <a:spLocks noGrp="1"/>
          </p:cNvSpPr>
          <p:nvPr>
            <p:ph type="dt" sz="half" idx="10"/>
          </p:nvPr>
        </p:nvSpPr>
        <p:spPr/>
        <p:txBody>
          <a:bodyPr/>
          <a:lstStyle/>
          <a:p>
            <a:fld id="{6FD36221-589F-2846-B89B-D09559D774BF}" type="datetimeFigureOut">
              <a:rPr lang="es-ES_tradnl" smtClean="0"/>
              <a:t>12/07/2023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_tradnl"/>
              <a:t>Clic para editar título</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7" name="Date Placeholder 6"/>
          <p:cNvSpPr>
            <a:spLocks noGrp="1"/>
          </p:cNvSpPr>
          <p:nvPr>
            <p:ph type="dt" sz="half" idx="10"/>
          </p:nvPr>
        </p:nvSpPr>
        <p:spPr/>
        <p:txBody>
          <a:bodyPr/>
          <a:lstStyle/>
          <a:p>
            <a:fld id="{6FD36221-589F-2846-B89B-D09559D774BF}" type="datetimeFigureOut">
              <a:rPr lang="es-ES_tradnl" smtClean="0"/>
              <a:t>12/07/2023</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Date Placeholder 2"/>
          <p:cNvSpPr>
            <a:spLocks noGrp="1"/>
          </p:cNvSpPr>
          <p:nvPr>
            <p:ph type="dt" sz="half" idx="10"/>
          </p:nvPr>
        </p:nvSpPr>
        <p:spPr/>
        <p:txBody>
          <a:bodyPr/>
          <a:lstStyle/>
          <a:p>
            <a:fld id="{6FD36221-589F-2846-B89B-D09559D774BF}" type="datetimeFigureOut">
              <a:rPr lang="es-ES_tradnl" smtClean="0"/>
              <a:t>12/07/2023</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D36221-589F-2846-B89B-D09559D774BF}" type="datetimeFigureOut">
              <a:rPr lang="es-ES_tradnl" smtClean="0"/>
              <a:t>12/07/2023</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_tradnl"/>
              <a:t>Clic para editar título</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6FD36221-589F-2846-B89B-D09559D774BF}" type="datetimeFigureOut">
              <a:rPr lang="es-ES_tradnl" smtClean="0"/>
              <a:t>12/07/2023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_tradnl"/>
              <a:t>Clic para editar título</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agregarla</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6FD36221-589F-2846-B89B-D09559D774BF}" type="datetimeFigureOut">
              <a:rPr lang="es-ES_tradnl" smtClean="0"/>
              <a:t>12/07/2023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3352F6F5-E16D-F340-A90C-ABCF032D59B6}"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_tradnl"/>
              <a:t>Clic para editar título</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36221-589F-2846-B89B-D09559D774BF}" type="datetimeFigureOut">
              <a:rPr lang="es-ES_tradnl" smtClean="0"/>
              <a:t>12/07/2023</a:t>
            </a:fld>
            <a:endParaRPr lang="es-ES_tradn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2F6F5-E16D-F340-A90C-ABCF032D59B6}" type="slidenum">
              <a:rPr lang="es-ES_tradnl" smtClean="0"/>
              <a:t>‹Nº›</a:t>
            </a:fld>
            <a:endParaRPr lang="es-ES_tradnl"/>
          </a:p>
        </p:txBody>
      </p:sp>
    </p:spTree>
    <p:extLst>
      <p:ext uri="{BB962C8B-B14F-4D97-AF65-F5344CB8AC3E}">
        <p14:creationId xmlns:p14="http://schemas.microsoft.com/office/powerpoint/2010/main" val="10344293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2.jp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2.jpg"/><Relationship Id="rId7" Type="http://schemas.openxmlformats.org/officeDocument/2006/relationships/image" Target="../media/image36.jpeg"/><Relationship Id="rId12"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4.png"/><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Conector recto 5"/>
          <p:cNvCxnSpPr/>
          <p:nvPr/>
        </p:nvCxnSpPr>
        <p:spPr>
          <a:xfrm>
            <a:off x="492141" y="3591697"/>
            <a:ext cx="77786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H="1">
            <a:off x="2186081" y="2158313"/>
            <a:ext cx="1" cy="1273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983268" y="2284720"/>
            <a:ext cx="6287521" cy="369332"/>
          </a:xfrm>
          <a:prstGeom prst="rect">
            <a:avLst/>
          </a:prstGeom>
          <a:noFill/>
        </p:spPr>
        <p:txBody>
          <a:bodyPr wrap="square" rtlCol="0">
            <a:spAutoFit/>
          </a:bodyPr>
          <a:lstStyle/>
          <a:p>
            <a:pPr algn="ctr"/>
            <a:r>
              <a:rPr lang="es-CL" dirty="0">
                <a:solidFill>
                  <a:schemeClr val="bg1"/>
                </a:solidFill>
                <a:latin typeface="Calibri" panose="020F0502020204030204" pitchFamily="34" charset="0"/>
                <a:ea typeface="Calibri" panose="020F0502020204030204" pitchFamily="34" charset="0"/>
              </a:rPr>
              <a:t>Safe Travel Map </a:t>
            </a:r>
            <a:endParaRPr lang="es-ES_tradnl" sz="3600" b="1" u="sng" dirty="0">
              <a:solidFill>
                <a:schemeClr val="bg1"/>
              </a:solidFill>
              <a:ea typeface="Gungsuh" charset="-127"/>
              <a:cs typeface="Gungsuh" charset="-127"/>
            </a:endParaRPr>
          </a:p>
        </p:txBody>
      </p:sp>
      <p:sp>
        <p:nvSpPr>
          <p:cNvPr id="14" name="CuadroTexto 13"/>
          <p:cNvSpPr txBox="1"/>
          <p:nvPr/>
        </p:nvSpPr>
        <p:spPr>
          <a:xfrm>
            <a:off x="3038475" y="4286390"/>
            <a:ext cx="4392135" cy="1200329"/>
          </a:xfrm>
          <a:prstGeom prst="rect">
            <a:avLst/>
          </a:prstGeom>
          <a:noFill/>
        </p:spPr>
        <p:txBody>
          <a:bodyPr wrap="square" rtlCol="0">
            <a:spAutoFit/>
          </a:bodyPr>
          <a:lstStyle/>
          <a:p>
            <a:r>
              <a:rPr lang="es-ES_tradnl" dirty="0">
                <a:solidFill>
                  <a:schemeClr val="bg1"/>
                </a:solidFill>
              </a:rPr>
              <a:t>Autor: Fabio Ismael Urrea Quezada</a:t>
            </a:r>
          </a:p>
          <a:p>
            <a:r>
              <a:rPr lang="es-ES_tradnl" dirty="0">
                <a:solidFill>
                  <a:schemeClr val="bg1"/>
                </a:solidFill>
              </a:rPr>
              <a:t>Rut: 18299907-5</a:t>
            </a:r>
          </a:p>
          <a:p>
            <a:r>
              <a:rPr lang="es-ES_tradnl" dirty="0">
                <a:solidFill>
                  <a:schemeClr val="bg1"/>
                </a:solidFill>
              </a:rPr>
              <a:t>Carrera: Ing. en computación e informática</a:t>
            </a:r>
          </a:p>
          <a:p>
            <a:r>
              <a:rPr lang="es-ES_tradnl" dirty="0">
                <a:solidFill>
                  <a:schemeClr val="bg1"/>
                </a:solidFill>
              </a:rPr>
              <a:t>Profesora guía: Sarita González Catalán</a:t>
            </a:r>
          </a:p>
        </p:txBody>
      </p:sp>
      <p:pic>
        <p:nvPicPr>
          <p:cNvPr id="15" name="Imagen 14"/>
          <p:cNvPicPr>
            <a:picLocks noChangeAspect="1"/>
          </p:cNvPicPr>
          <p:nvPr/>
        </p:nvPicPr>
        <p:blipFill rotWithShape="1">
          <a:blip r:embed="rId3">
            <a:extLst>
              <a:ext uri="{28A0092B-C50C-407E-A947-70E740481C1C}">
                <a14:useLocalDpi xmlns:a14="http://schemas.microsoft.com/office/drawing/2010/main" val="0"/>
              </a:ext>
            </a:extLst>
          </a:blip>
          <a:srcRect t="25505" b="24764"/>
          <a:stretch/>
        </p:blipFill>
        <p:spPr>
          <a:xfrm>
            <a:off x="0" y="0"/>
            <a:ext cx="9158013" cy="1435697"/>
          </a:xfrm>
          <a:prstGeom prst="rect">
            <a:avLst/>
          </a:prstGeom>
        </p:spPr>
      </p:pic>
      <p:pic>
        <p:nvPicPr>
          <p:cNvPr id="16" name="Imagen 15"/>
          <p:cNvPicPr>
            <a:picLocks noChangeAspect="1"/>
          </p:cNvPicPr>
          <p:nvPr/>
        </p:nvPicPr>
        <p:blipFill rotWithShape="1">
          <a:blip r:embed="rId3">
            <a:extLst>
              <a:ext uri="{28A0092B-C50C-407E-A947-70E740481C1C}">
                <a14:useLocalDpi xmlns:a14="http://schemas.microsoft.com/office/drawing/2010/main" val="0"/>
              </a:ext>
            </a:extLst>
          </a:blip>
          <a:srcRect l="-153" t="46510" r="153" b="5990"/>
          <a:stretch/>
        </p:blipFill>
        <p:spPr>
          <a:xfrm>
            <a:off x="-14013" y="5486719"/>
            <a:ext cx="9172026" cy="1371281"/>
          </a:xfrm>
          <a:prstGeom prst="rect">
            <a:avLst/>
          </a:prstGeom>
        </p:spPr>
      </p:pic>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349" y="2158313"/>
            <a:ext cx="1279083" cy="1189591"/>
          </a:xfrm>
          <a:prstGeom prst="rect">
            <a:avLst/>
          </a:prstGeom>
        </p:spPr>
      </p:pic>
      <p:sp>
        <p:nvSpPr>
          <p:cNvPr id="2" name="CuadroTexto 1"/>
          <p:cNvSpPr txBox="1"/>
          <p:nvPr/>
        </p:nvSpPr>
        <p:spPr>
          <a:xfrm>
            <a:off x="346841" y="1818290"/>
            <a:ext cx="184731" cy="369332"/>
          </a:xfrm>
          <a:prstGeom prst="rect">
            <a:avLst/>
          </a:prstGeom>
          <a:noFill/>
        </p:spPr>
        <p:txBody>
          <a:bodyPr wrap="none" rtlCol="0">
            <a:spAutoFit/>
          </a:bodyPr>
          <a:lstStyle/>
          <a:p>
            <a:endParaRPr lang="es-ES_tradnl" dirty="0"/>
          </a:p>
        </p:txBody>
      </p:sp>
      <p:sp>
        <p:nvSpPr>
          <p:cNvPr id="3" name="CuadroTexto 2">
            <a:extLst>
              <a:ext uri="{FF2B5EF4-FFF2-40B4-BE49-F238E27FC236}">
                <a16:creationId xmlns:a16="http://schemas.microsoft.com/office/drawing/2014/main" id="{001B6C78-3AE2-DC7F-8096-4E62CD9CD97D}"/>
              </a:ext>
            </a:extLst>
          </p:cNvPr>
          <p:cNvSpPr txBox="1"/>
          <p:nvPr/>
        </p:nvSpPr>
        <p:spPr>
          <a:xfrm>
            <a:off x="1983267" y="1725778"/>
            <a:ext cx="6287521" cy="369332"/>
          </a:xfrm>
          <a:prstGeom prst="rect">
            <a:avLst/>
          </a:prstGeom>
          <a:noFill/>
        </p:spPr>
        <p:txBody>
          <a:bodyPr wrap="square" rtlCol="0">
            <a:spAutoFit/>
          </a:bodyPr>
          <a:lstStyle/>
          <a:p>
            <a:pPr algn="ctr"/>
            <a:r>
              <a:rPr lang="es-CL" dirty="0">
                <a:solidFill>
                  <a:schemeClr val="bg1"/>
                </a:solidFill>
                <a:latin typeface="Calibri" panose="020F0502020204030204" pitchFamily="34" charset="0"/>
                <a:ea typeface="Calibri" panose="020F0502020204030204" pitchFamily="34" charset="0"/>
              </a:rPr>
              <a:t>Proyecto de título.</a:t>
            </a:r>
            <a:endParaRPr lang="es-ES_tradnl" sz="3600" b="1" u="sng" dirty="0">
              <a:solidFill>
                <a:schemeClr val="bg1"/>
              </a:solidFill>
              <a:ea typeface="Gungsuh" charset="-127"/>
              <a:cs typeface="Gungsuh" charset="-127"/>
            </a:endParaRPr>
          </a:p>
        </p:txBody>
      </p:sp>
    </p:spTree>
    <p:extLst>
      <p:ext uri="{BB962C8B-B14F-4D97-AF65-F5344CB8AC3E}">
        <p14:creationId xmlns:p14="http://schemas.microsoft.com/office/powerpoint/2010/main" val="1833661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Metodología de desarrollo</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1477328"/>
          </a:xfrm>
          <a:prstGeom prst="rect">
            <a:avLst/>
          </a:prstGeom>
          <a:noFill/>
        </p:spPr>
        <p:txBody>
          <a:bodyPr wrap="square" rtlCol="0">
            <a:spAutoFit/>
          </a:bodyPr>
          <a:lstStyle/>
          <a:p>
            <a:pPr marL="285750" indent="-285750">
              <a:buFont typeface="Arial" panose="020B0604020202020204" pitchFamily="34" charset="0"/>
              <a:buChar char="•"/>
            </a:pPr>
            <a:r>
              <a:rPr lang="es-CL" sz="1800" dirty="0">
                <a:solidFill>
                  <a:srgbClr val="666666"/>
                </a:solidFill>
                <a:effectLst/>
                <a:latin typeface="Calibri" panose="020F0502020204030204" pitchFamily="34" charset="0"/>
                <a:ea typeface="Calibri" panose="020F0502020204030204" pitchFamily="34" charset="0"/>
              </a:rPr>
              <a:t>Se empleará una metodología iterativa e incremental.</a:t>
            </a:r>
          </a:p>
          <a:p>
            <a:pPr marL="285750" indent="-285750">
              <a:buFont typeface="Arial" panose="020B0604020202020204" pitchFamily="34" charset="0"/>
              <a:buChar char="•"/>
            </a:pPr>
            <a:endParaRPr lang="es-CL" dirty="0">
              <a:solidFill>
                <a:srgbClr val="666666"/>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s-CL" sz="1800" dirty="0">
                <a:solidFill>
                  <a:srgbClr val="666666"/>
                </a:solidFill>
                <a:effectLst/>
                <a:latin typeface="Calibri" panose="020F0502020204030204" pitchFamily="34" charset="0"/>
                <a:ea typeface="Calibri" panose="020F0502020204030204" pitchFamily="34" charset="0"/>
              </a:rPr>
              <a:t>Al finalizar cada iteración se le pregunta al usuario si lo desarrollado va cumpliendo con sus expectativas.</a:t>
            </a:r>
            <a:endParaRPr lang="es-MX" sz="1800" dirty="0">
              <a:solidFill>
                <a:srgbClr val="666666"/>
              </a:solidFill>
              <a:effectLst/>
              <a:latin typeface="Microsoft Sans Serif" panose="020B0604020202020204" pitchFamily="34" charset="0"/>
              <a:ea typeface="Calibri" panose="020F0502020204030204" pitchFamily="34" charset="0"/>
            </a:endParaRPr>
          </a:p>
          <a:p>
            <a:endParaRPr lang="es-MX" dirty="0"/>
          </a:p>
        </p:txBody>
      </p:sp>
      <p:pic>
        <p:nvPicPr>
          <p:cNvPr id="3" name="Imagen 2">
            <a:extLst>
              <a:ext uri="{FF2B5EF4-FFF2-40B4-BE49-F238E27FC236}">
                <a16:creationId xmlns:a16="http://schemas.microsoft.com/office/drawing/2014/main" id="{125726A6-A165-E958-4CCB-2BFBF408495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0348" y="3124677"/>
            <a:ext cx="2533650" cy="1930400"/>
          </a:xfrm>
          <a:prstGeom prst="rect">
            <a:avLst/>
          </a:prstGeom>
          <a:noFill/>
          <a:ln>
            <a:noFill/>
          </a:ln>
        </p:spPr>
      </p:pic>
      <p:pic>
        <p:nvPicPr>
          <p:cNvPr id="5" name="Imagen 4">
            <a:extLst>
              <a:ext uri="{FF2B5EF4-FFF2-40B4-BE49-F238E27FC236}">
                <a16:creationId xmlns:a16="http://schemas.microsoft.com/office/drawing/2014/main" id="{BC5F9643-C078-F90F-DF32-8368DF92C91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3998" y="3031971"/>
            <a:ext cx="3432810" cy="1930400"/>
          </a:xfrm>
          <a:prstGeom prst="rect">
            <a:avLst/>
          </a:prstGeom>
          <a:noFill/>
          <a:ln>
            <a:noFill/>
          </a:ln>
        </p:spPr>
      </p:pic>
      <p:sp>
        <p:nvSpPr>
          <p:cNvPr id="9" name="CuadroTexto 8">
            <a:extLst>
              <a:ext uri="{FF2B5EF4-FFF2-40B4-BE49-F238E27FC236}">
                <a16:creationId xmlns:a16="http://schemas.microsoft.com/office/drawing/2014/main" id="{3A9CB068-DBB2-E822-EE6F-1956D6B46D7D}"/>
              </a:ext>
            </a:extLst>
          </p:cNvPr>
          <p:cNvSpPr txBox="1"/>
          <p:nvPr/>
        </p:nvSpPr>
        <p:spPr>
          <a:xfrm>
            <a:off x="902771" y="5101657"/>
            <a:ext cx="4115866" cy="262793"/>
          </a:xfrm>
          <a:prstGeom prst="rect">
            <a:avLst/>
          </a:prstGeom>
        </p:spPr>
        <p:txBody>
          <a:bodyPr vert="horz" lIns="91440" tIns="45720" rIns="91440" bIns="45720" rtlCol="0">
            <a:normAutofit fontScale="85000" lnSpcReduction="10000"/>
          </a:bodyPr>
          <a:lstStyle/>
          <a:p>
            <a:pPr>
              <a:lnSpc>
                <a:spcPct val="90000"/>
              </a:lnSpc>
              <a:spcAft>
                <a:spcPts val="600"/>
              </a:spcAft>
            </a:pPr>
            <a:r>
              <a:rPr lang="en-US" sz="1400" dirty="0"/>
              <a:t>Imagen 9: </a:t>
            </a:r>
            <a:r>
              <a:rPr lang="en-US" sz="1400" dirty="0" err="1"/>
              <a:t>Ejemplos</a:t>
            </a:r>
            <a:r>
              <a:rPr lang="en-US" sz="1400" dirty="0"/>
              <a:t> de </a:t>
            </a:r>
            <a:r>
              <a:rPr lang="en-US" sz="1400" dirty="0" err="1"/>
              <a:t>procesos</a:t>
            </a:r>
            <a:r>
              <a:rPr lang="en-US" sz="1400" dirty="0"/>
              <a:t> </a:t>
            </a:r>
            <a:r>
              <a:rPr lang="en-US" sz="1400" dirty="0" err="1"/>
              <a:t>iterativos</a:t>
            </a:r>
            <a:r>
              <a:rPr lang="en-US" sz="1400" dirty="0"/>
              <a:t> e </a:t>
            </a:r>
            <a:r>
              <a:rPr lang="en-US" sz="1400" dirty="0" err="1"/>
              <a:t>incrementales</a:t>
            </a:r>
            <a:r>
              <a:rPr lang="en-US" sz="1400" dirty="0"/>
              <a:t>.</a:t>
            </a:r>
            <a:endParaRPr lang="en-US" sz="1400" dirty="0">
              <a:solidFill>
                <a:schemeClr val="bg1"/>
              </a:solidFill>
            </a:endParaRPr>
          </a:p>
        </p:txBody>
      </p:sp>
    </p:spTree>
    <p:extLst>
      <p:ext uri="{BB962C8B-B14F-4D97-AF65-F5344CB8AC3E}">
        <p14:creationId xmlns:p14="http://schemas.microsoft.com/office/powerpoint/2010/main" val="199876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DISEÑO DE SOFTWARE</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1477328"/>
          </a:xfrm>
          <a:prstGeom prst="rect">
            <a:avLst/>
          </a:prstGeom>
          <a:noFill/>
        </p:spPr>
        <p:txBody>
          <a:bodyPr wrap="square" rtlCol="0">
            <a:spAutoFit/>
          </a:bodyPr>
          <a:lstStyle/>
          <a:p>
            <a:pPr marL="285750" indent="-285750">
              <a:buFont typeface="Arial" panose="020B0604020202020204" pitchFamily="34" charset="0"/>
              <a:buChar char="•"/>
            </a:pPr>
            <a:r>
              <a:rPr lang="es-CL" sz="1800" dirty="0">
                <a:solidFill>
                  <a:srgbClr val="666666"/>
                </a:solidFill>
                <a:effectLst/>
                <a:latin typeface="Calibri" panose="020F0502020204030204" pitchFamily="34" charset="0"/>
                <a:ea typeface="Calibri" panose="020F0502020204030204" pitchFamily="34" charset="0"/>
              </a:rPr>
              <a:t>Se empleará una metodología iterativa e incremental.</a:t>
            </a:r>
          </a:p>
          <a:p>
            <a:pPr marL="285750" indent="-285750">
              <a:buFont typeface="Arial" panose="020B0604020202020204" pitchFamily="34" charset="0"/>
              <a:buChar char="•"/>
            </a:pPr>
            <a:endParaRPr lang="es-CL" dirty="0">
              <a:solidFill>
                <a:srgbClr val="666666"/>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s-CL" sz="1800" dirty="0">
                <a:solidFill>
                  <a:srgbClr val="666666"/>
                </a:solidFill>
                <a:effectLst/>
                <a:latin typeface="Calibri" panose="020F0502020204030204" pitchFamily="34" charset="0"/>
                <a:ea typeface="Calibri" panose="020F0502020204030204" pitchFamily="34" charset="0"/>
              </a:rPr>
              <a:t>Al finalizar cada iteración se le pregunta al usuario si lo desarrollado va cumpliendo con sus expectativas.</a:t>
            </a:r>
            <a:endParaRPr lang="es-MX" sz="1800" dirty="0">
              <a:solidFill>
                <a:srgbClr val="666666"/>
              </a:solidFill>
              <a:effectLst/>
              <a:latin typeface="Microsoft Sans Serif" panose="020B0604020202020204" pitchFamily="34" charset="0"/>
              <a:ea typeface="Calibri" panose="020F0502020204030204" pitchFamily="34" charset="0"/>
            </a:endParaRPr>
          </a:p>
          <a:p>
            <a:endParaRPr lang="es-MX" dirty="0"/>
          </a:p>
        </p:txBody>
      </p:sp>
      <p:pic>
        <p:nvPicPr>
          <p:cNvPr id="3" name="Imagen 2">
            <a:extLst>
              <a:ext uri="{FF2B5EF4-FFF2-40B4-BE49-F238E27FC236}">
                <a16:creationId xmlns:a16="http://schemas.microsoft.com/office/drawing/2014/main" id="{125726A6-A165-E958-4CCB-2BFBF408495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0348" y="3124677"/>
            <a:ext cx="2533650" cy="1930400"/>
          </a:xfrm>
          <a:prstGeom prst="rect">
            <a:avLst/>
          </a:prstGeom>
          <a:noFill/>
          <a:ln>
            <a:noFill/>
          </a:ln>
        </p:spPr>
      </p:pic>
      <p:pic>
        <p:nvPicPr>
          <p:cNvPr id="5" name="Imagen 4">
            <a:extLst>
              <a:ext uri="{FF2B5EF4-FFF2-40B4-BE49-F238E27FC236}">
                <a16:creationId xmlns:a16="http://schemas.microsoft.com/office/drawing/2014/main" id="{BC5F9643-C078-F90F-DF32-8368DF92C91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3998" y="3031971"/>
            <a:ext cx="3432810" cy="1930400"/>
          </a:xfrm>
          <a:prstGeom prst="rect">
            <a:avLst/>
          </a:prstGeom>
          <a:noFill/>
          <a:ln>
            <a:noFill/>
          </a:ln>
        </p:spPr>
      </p:pic>
      <p:sp>
        <p:nvSpPr>
          <p:cNvPr id="9" name="CuadroTexto 8">
            <a:extLst>
              <a:ext uri="{FF2B5EF4-FFF2-40B4-BE49-F238E27FC236}">
                <a16:creationId xmlns:a16="http://schemas.microsoft.com/office/drawing/2014/main" id="{3A9CB068-DBB2-E822-EE6F-1956D6B46D7D}"/>
              </a:ext>
            </a:extLst>
          </p:cNvPr>
          <p:cNvSpPr txBox="1"/>
          <p:nvPr/>
        </p:nvSpPr>
        <p:spPr>
          <a:xfrm>
            <a:off x="902771" y="5101657"/>
            <a:ext cx="4115866" cy="262793"/>
          </a:xfrm>
          <a:prstGeom prst="rect">
            <a:avLst/>
          </a:prstGeom>
        </p:spPr>
        <p:txBody>
          <a:bodyPr vert="horz" lIns="91440" tIns="45720" rIns="91440" bIns="45720" rtlCol="0">
            <a:normAutofit fontScale="85000" lnSpcReduction="10000"/>
          </a:bodyPr>
          <a:lstStyle/>
          <a:p>
            <a:pPr>
              <a:lnSpc>
                <a:spcPct val="90000"/>
              </a:lnSpc>
              <a:spcAft>
                <a:spcPts val="600"/>
              </a:spcAft>
            </a:pPr>
            <a:r>
              <a:rPr lang="en-US" sz="1400" dirty="0"/>
              <a:t>Imagen 9: </a:t>
            </a:r>
            <a:r>
              <a:rPr lang="en-US" sz="1400" dirty="0" err="1"/>
              <a:t>Ejemplos</a:t>
            </a:r>
            <a:r>
              <a:rPr lang="en-US" sz="1400" dirty="0"/>
              <a:t> de </a:t>
            </a:r>
            <a:r>
              <a:rPr lang="en-US" sz="1400" dirty="0" err="1"/>
              <a:t>procesos</a:t>
            </a:r>
            <a:r>
              <a:rPr lang="en-US" sz="1400" dirty="0"/>
              <a:t> </a:t>
            </a:r>
            <a:r>
              <a:rPr lang="en-US" sz="1400" dirty="0" err="1"/>
              <a:t>iterativos</a:t>
            </a:r>
            <a:r>
              <a:rPr lang="en-US" sz="1400" dirty="0"/>
              <a:t> e </a:t>
            </a:r>
            <a:r>
              <a:rPr lang="en-US" sz="1400" dirty="0" err="1"/>
              <a:t>incrementales</a:t>
            </a:r>
            <a:r>
              <a:rPr lang="en-US" sz="1400" dirty="0"/>
              <a:t>.</a:t>
            </a:r>
            <a:endParaRPr lang="en-US" sz="1400" dirty="0">
              <a:solidFill>
                <a:schemeClr val="bg1"/>
              </a:solidFill>
            </a:endParaRPr>
          </a:p>
        </p:txBody>
      </p:sp>
    </p:spTree>
    <p:extLst>
      <p:ext uri="{BB962C8B-B14F-4D97-AF65-F5344CB8AC3E}">
        <p14:creationId xmlns:p14="http://schemas.microsoft.com/office/powerpoint/2010/main" val="3411396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DISEÑO DE SOFTWARE</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523220"/>
          </a:xfrm>
          <a:prstGeom prst="rect">
            <a:avLst/>
          </a:prstGeom>
          <a:noFill/>
        </p:spPr>
        <p:txBody>
          <a:bodyPr wrap="square" rtlCol="0">
            <a:spAutoFit/>
          </a:bodyPr>
          <a:lstStyle/>
          <a:p>
            <a:r>
              <a:rPr lang="es-CL" sz="1400" dirty="0">
                <a:effectLst/>
                <a:latin typeface="Calibri" panose="020F0502020204030204" pitchFamily="34" charset="0"/>
                <a:ea typeface="Calibri" panose="020F0502020204030204" pitchFamily="34" charset="0"/>
              </a:rPr>
              <a:t>Con la finalidad de identificar, describir y comprender si el diseño para él sistema se está llevando a cabo de forma correcta se empleará el modelo 4+1 de las vistas de Kruchten.</a:t>
            </a:r>
            <a:endParaRPr lang="es-MX" sz="1400" dirty="0"/>
          </a:p>
        </p:txBody>
      </p:sp>
      <p:sp>
        <p:nvSpPr>
          <p:cNvPr id="9" name="CuadroTexto 8">
            <a:extLst>
              <a:ext uri="{FF2B5EF4-FFF2-40B4-BE49-F238E27FC236}">
                <a16:creationId xmlns:a16="http://schemas.microsoft.com/office/drawing/2014/main" id="{3A9CB068-DBB2-E822-EE6F-1956D6B46D7D}"/>
              </a:ext>
            </a:extLst>
          </p:cNvPr>
          <p:cNvSpPr txBox="1"/>
          <p:nvPr/>
        </p:nvSpPr>
        <p:spPr>
          <a:xfrm>
            <a:off x="902771" y="6088846"/>
            <a:ext cx="4115866" cy="262793"/>
          </a:xfrm>
          <a:prstGeom prst="rect">
            <a:avLst/>
          </a:prstGeom>
        </p:spPr>
        <p:txBody>
          <a:bodyPr vert="horz" lIns="91440" tIns="45720" rIns="91440" bIns="45720" rtlCol="0">
            <a:normAutofit fontScale="85000" lnSpcReduction="10000"/>
          </a:bodyPr>
          <a:lstStyle/>
          <a:p>
            <a:pPr>
              <a:lnSpc>
                <a:spcPct val="90000"/>
              </a:lnSpc>
              <a:spcAft>
                <a:spcPts val="600"/>
              </a:spcAft>
            </a:pPr>
            <a:r>
              <a:rPr lang="en-US" sz="1400" dirty="0"/>
              <a:t>Imagen 10: </a:t>
            </a:r>
            <a:r>
              <a:rPr lang="en-US" sz="1400" dirty="0" err="1"/>
              <a:t>Metodología</a:t>
            </a:r>
            <a:r>
              <a:rPr lang="en-US" sz="1400" dirty="0"/>
              <a:t> 4+1 </a:t>
            </a:r>
            <a:r>
              <a:rPr lang="en-US" sz="1400" dirty="0" err="1"/>
              <a:t>modelo</a:t>
            </a:r>
            <a:r>
              <a:rPr lang="en-US" sz="1400" dirty="0"/>
              <a:t> de vistas de Kruchten</a:t>
            </a:r>
            <a:endParaRPr lang="en-US" sz="1400" dirty="0">
              <a:solidFill>
                <a:schemeClr val="bg1"/>
              </a:solidFill>
            </a:endParaRPr>
          </a:p>
        </p:txBody>
      </p:sp>
      <p:pic>
        <p:nvPicPr>
          <p:cNvPr id="6" name="Imagen 5">
            <a:extLst>
              <a:ext uri="{FF2B5EF4-FFF2-40B4-BE49-F238E27FC236}">
                <a16:creationId xmlns:a16="http://schemas.microsoft.com/office/drawing/2014/main" id="{5EC387C2-13CA-A5C9-3290-731DD259E0D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400" y="1840027"/>
            <a:ext cx="6353175" cy="3792855"/>
          </a:xfrm>
          <a:prstGeom prst="rect">
            <a:avLst/>
          </a:prstGeom>
          <a:noFill/>
          <a:ln>
            <a:noFill/>
          </a:ln>
        </p:spPr>
      </p:pic>
    </p:spTree>
    <p:extLst>
      <p:ext uri="{BB962C8B-B14F-4D97-AF65-F5344CB8AC3E}">
        <p14:creationId xmlns:p14="http://schemas.microsoft.com/office/powerpoint/2010/main" val="1075547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VISTA DE ESCENARIOS</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1292662"/>
          </a:xfrm>
          <a:prstGeom prst="rect">
            <a:avLst/>
          </a:prstGeom>
          <a:noFill/>
        </p:spPr>
        <p:txBody>
          <a:bodyPr wrap="square" rtlCol="0">
            <a:spAutoFit/>
          </a:bodyPr>
          <a:lstStyle/>
          <a:p>
            <a:r>
              <a:rPr lang="es-MX" dirty="0"/>
              <a:t>Diagrama caso de uso</a:t>
            </a:r>
          </a:p>
          <a:p>
            <a:endParaRPr lang="es-MX" sz="1400" dirty="0"/>
          </a:p>
          <a:p>
            <a:r>
              <a:rPr lang="es-CL" sz="1400" dirty="0">
                <a:latin typeface="Calibri" panose="020F0502020204030204" pitchFamily="34" charset="0"/>
                <a:ea typeface="Calibri" panose="020F0502020204030204" pitchFamily="34" charset="0"/>
              </a:rPr>
              <a:t>M</a:t>
            </a:r>
            <a:r>
              <a:rPr lang="es-CL" sz="1400" dirty="0">
                <a:effectLst/>
                <a:latin typeface="Calibri" panose="020F0502020204030204" pitchFamily="34" charset="0"/>
                <a:ea typeface="Calibri" panose="020F0502020204030204" pitchFamily="34" charset="0"/>
              </a:rPr>
              <a:t>uestra las actividades del usuario y el administrador en la aplicación, el sistema está integrado por lo que no se muestra las actividades que realiza.</a:t>
            </a:r>
            <a:endParaRPr lang="es-MX" sz="1400" dirty="0">
              <a:effectLst/>
              <a:latin typeface="Microsoft Sans Serif" panose="020B0604020202020204" pitchFamily="34" charset="0"/>
              <a:ea typeface="Calibri" panose="020F0502020204030204" pitchFamily="34" charset="0"/>
            </a:endParaRPr>
          </a:p>
          <a:p>
            <a:endParaRPr lang="es-MX" dirty="0"/>
          </a:p>
        </p:txBody>
      </p:sp>
      <p:sp>
        <p:nvSpPr>
          <p:cNvPr id="9" name="CuadroTexto 8">
            <a:extLst>
              <a:ext uri="{FF2B5EF4-FFF2-40B4-BE49-F238E27FC236}">
                <a16:creationId xmlns:a16="http://schemas.microsoft.com/office/drawing/2014/main" id="{3A9CB068-DBB2-E822-EE6F-1956D6B46D7D}"/>
              </a:ext>
            </a:extLst>
          </p:cNvPr>
          <p:cNvSpPr txBox="1"/>
          <p:nvPr/>
        </p:nvSpPr>
        <p:spPr>
          <a:xfrm>
            <a:off x="742973" y="6478562"/>
            <a:ext cx="411586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11: </a:t>
            </a:r>
            <a:r>
              <a:rPr lang="en-US" sz="1400" dirty="0" err="1"/>
              <a:t>Diagrama</a:t>
            </a:r>
            <a:r>
              <a:rPr lang="en-US" sz="1400" dirty="0"/>
              <a:t> </a:t>
            </a:r>
            <a:r>
              <a:rPr lang="en-US" sz="1400" dirty="0" err="1"/>
              <a:t>caso</a:t>
            </a:r>
            <a:r>
              <a:rPr lang="en-US" sz="1400" dirty="0"/>
              <a:t> de </a:t>
            </a:r>
            <a:r>
              <a:rPr lang="en-US" sz="1400" dirty="0" err="1"/>
              <a:t>uso</a:t>
            </a:r>
            <a:r>
              <a:rPr lang="en-US" sz="1400" dirty="0"/>
              <a:t> Safe Travel Map.</a:t>
            </a:r>
            <a:endParaRPr lang="en-US" sz="1400" dirty="0">
              <a:solidFill>
                <a:schemeClr val="bg1"/>
              </a:solidFill>
            </a:endParaRPr>
          </a:p>
        </p:txBody>
      </p:sp>
      <p:pic>
        <p:nvPicPr>
          <p:cNvPr id="6" name="Imagen 5">
            <a:extLst>
              <a:ext uri="{FF2B5EF4-FFF2-40B4-BE49-F238E27FC236}">
                <a16:creationId xmlns:a16="http://schemas.microsoft.com/office/drawing/2014/main" id="{16A7688C-F4C7-38DD-CD8A-275A707DEF7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242" y="2396971"/>
            <a:ext cx="5007094" cy="4026657"/>
          </a:xfrm>
          <a:prstGeom prst="rect">
            <a:avLst/>
          </a:prstGeom>
          <a:noFill/>
          <a:ln>
            <a:noFill/>
          </a:ln>
        </p:spPr>
      </p:pic>
    </p:spTree>
    <p:extLst>
      <p:ext uri="{BB962C8B-B14F-4D97-AF65-F5344CB8AC3E}">
        <p14:creationId xmlns:p14="http://schemas.microsoft.com/office/powerpoint/2010/main" val="3325960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VISTA LOGICA</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926899"/>
            <a:ext cx="7022237" cy="1508105"/>
          </a:xfrm>
          <a:prstGeom prst="rect">
            <a:avLst/>
          </a:prstGeom>
          <a:noFill/>
        </p:spPr>
        <p:txBody>
          <a:bodyPr wrap="square" rtlCol="0">
            <a:spAutoFit/>
          </a:bodyPr>
          <a:lstStyle/>
          <a:p>
            <a:r>
              <a:rPr lang="es-MX" dirty="0"/>
              <a:t>Diagrama de clases conceptual</a:t>
            </a:r>
          </a:p>
          <a:p>
            <a:endParaRPr lang="es-MX" sz="1400" dirty="0"/>
          </a:p>
          <a:p>
            <a:r>
              <a:rPr lang="es-CL" sz="1400" dirty="0">
                <a:latin typeface="Calibri" panose="020F0502020204030204" pitchFamily="34" charset="0"/>
                <a:ea typeface="Calibri" panose="020F0502020204030204" pitchFamily="34" charset="0"/>
              </a:rPr>
              <a:t>M</a:t>
            </a:r>
            <a:r>
              <a:rPr lang="es-CL" sz="1400" dirty="0">
                <a:effectLst/>
                <a:latin typeface="Calibri" panose="020F0502020204030204" pitchFamily="34" charset="0"/>
                <a:ea typeface="Calibri" panose="020F0502020204030204" pitchFamily="34" charset="0"/>
              </a:rPr>
              <a:t>uestra la estructura del sistema y con ello todas las clases que componen el sistema de la aplicación móvil Safe Travel Map con sus respectivos atributos, métodos, relaciones y herencias.</a:t>
            </a:r>
            <a:endParaRPr lang="es-MX" sz="1400" dirty="0">
              <a:effectLst/>
              <a:latin typeface="Microsoft Sans Serif" panose="020B0604020202020204" pitchFamily="34" charset="0"/>
              <a:ea typeface="Calibri" panose="020F0502020204030204" pitchFamily="34" charset="0"/>
            </a:endParaRPr>
          </a:p>
          <a:p>
            <a:endParaRPr lang="es-MX" dirty="0"/>
          </a:p>
        </p:txBody>
      </p:sp>
      <p:sp>
        <p:nvSpPr>
          <p:cNvPr id="9" name="CuadroTexto 8">
            <a:extLst>
              <a:ext uri="{FF2B5EF4-FFF2-40B4-BE49-F238E27FC236}">
                <a16:creationId xmlns:a16="http://schemas.microsoft.com/office/drawing/2014/main" id="{3A9CB068-DBB2-E822-EE6F-1956D6B46D7D}"/>
              </a:ext>
            </a:extLst>
          </p:cNvPr>
          <p:cNvSpPr txBox="1"/>
          <p:nvPr/>
        </p:nvSpPr>
        <p:spPr>
          <a:xfrm>
            <a:off x="763480" y="6602590"/>
            <a:ext cx="411586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12: </a:t>
            </a:r>
            <a:r>
              <a:rPr lang="en-US" sz="1400" dirty="0" err="1"/>
              <a:t>Diagrama</a:t>
            </a:r>
            <a:r>
              <a:rPr lang="en-US" sz="1400" dirty="0"/>
              <a:t> de </a:t>
            </a:r>
            <a:r>
              <a:rPr lang="en-US" sz="1400" dirty="0" err="1"/>
              <a:t>clases</a:t>
            </a:r>
            <a:r>
              <a:rPr lang="en-US" sz="1400" dirty="0"/>
              <a:t> conceptual</a:t>
            </a:r>
            <a:endParaRPr lang="en-US" sz="1400" dirty="0">
              <a:solidFill>
                <a:schemeClr val="bg1"/>
              </a:solidFill>
            </a:endParaRPr>
          </a:p>
        </p:txBody>
      </p:sp>
      <p:pic>
        <p:nvPicPr>
          <p:cNvPr id="6" name="Imagen 5" descr="Diagrama, Esquemático&#10;&#10;Descripción generada automáticamente">
            <a:extLst>
              <a:ext uri="{FF2B5EF4-FFF2-40B4-BE49-F238E27FC236}">
                <a16:creationId xmlns:a16="http://schemas.microsoft.com/office/drawing/2014/main" id="{86032636-1D55-F1A4-542B-823E5E41370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8172" y="2249583"/>
            <a:ext cx="4891596" cy="4317997"/>
          </a:xfrm>
          <a:prstGeom prst="rect">
            <a:avLst/>
          </a:prstGeom>
          <a:noFill/>
          <a:ln>
            <a:noFill/>
          </a:ln>
        </p:spPr>
      </p:pic>
    </p:spTree>
    <p:extLst>
      <p:ext uri="{BB962C8B-B14F-4D97-AF65-F5344CB8AC3E}">
        <p14:creationId xmlns:p14="http://schemas.microsoft.com/office/powerpoint/2010/main" val="184552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VISTA DE DESPLIEGUE</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015624"/>
            <a:ext cx="7022237" cy="1785104"/>
          </a:xfrm>
          <a:prstGeom prst="rect">
            <a:avLst/>
          </a:prstGeom>
          <a:noFill/>
        </p:spPr>
        <p:txBody>
          <a:bodyPr wrap="square" rtlCol="0">
            <a:spAutoFit/>
          </a:bodyPr>
          <a:lstStyle/>
          <a:p>
            <a:r>
              <a:rPr lang="es-MX" dirty="0"/>
              <a:t>Diagrama de componentes</a:t>
            </a:r>
          </a:p>
          <a:p>
            <a:endParaRPr lang="es-MX" dirty="0"/>
          </a:p>
          <a:p>
            <a:r>
              <a:rPr lang="es-CL" sz="1400" dirty="0">
                <a:effectLst/>
                <a:latin typeface="Calibri" panose="020F0502020204030204" pitchFamily="34" charset="0"/>
                <a:ea typeface="Calibri" panose="020F0502020204030204" pitchFamily="34" charset="0"/>
              </a:rPr>
              <a:t>En la figura quince se puede ver el diagrama de componentes que permite ver las funcionalidades del software en relación con los elementos de interconectividad, en el diagrama se puede apreciar los componentes existentes en el sistema, interfaces y relaciones de dependencias entre ellas.</a:t>
            </a:r>
            <a:endParaRPr lang="es-MX" sz="1400" dirty="0">
              <a:effectLst/>
              <a:latin typeface="Microsoft Sans Serif" panose="020B0604020202020204" pitchFamily="34" charset="0"/>
              <a:ea typeface="Calibri" panose="020F0502020204030204" pitchFamily="34" charset="0"/>
            </a:endParaRPr>
          </a:p>
          <a:p>
            <a:endParaRPr lang="es-MX" dirty="0"/>
          </a:p>
        </p:txBody>
      </p:sp>
      <p:sp>
        <p:nvSpPr>
          <p:cNvPr id="9" name="CuadroTexto 8">
            <a:extLst>
              <a:ext uri="{FF2B5EF4-FFF2-40B4-BE49-F238E27FC236}">
                <a16:creationId xmlns:a16="http://schemas.microsoft.com/office/drawing/2014/main" id="{3A9CB068-DBB2-E822-EE6F-1956D6B46D7D}"/>
              </a:ext>
            </a:extLst>
          </p:cNvPr>
          <p:cNvSpPr txBox="1"/>
          <p:nvPr/>
        </p:nvSpPr>
        <p:spPr>
          <a:xfrm>
            <a:off x="727968" y="6023403"/>
            <a:ext cx="411586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13: </a:t>
            </a:r>
            <a:r>
              <a:rPr lang="en-US" sz="1400" dirty="0" err="1"/>
              <a:t>Diagrama</a:t>
            </a:r>
            <a:r>
              <a:rPr lang="en-US" sz="1400" dirty="0"/>
              <a:t> de </a:t>
            </a:r>
            <a:r>
              <a:rPr lang="en-US" sz="1400" dirty="0" err="1"/>
              <a:t>componentes</a:t>
            </a:r>
            <a:r>
              <a:rPr lang="en-US" sz="1400" dirty="0"/>
              <a:t> sprint 2.</a:t>
            </a:r>
            <a:endParaRPr lang="en-US" sz="1400" dirty="0">
              <a:solidFill>
                <a:schemeClr val="bg1"/>
              </a:solidFill>
            </a:endParaRPr>
          </a:p>
        </p:txBody>
      </p:sp>
      <p:pic>
        <p:nvPicPr>
          <p:cNvPr id="6" name="image9.png">
            <a:extLst>
              <a:ext uri="{FF2B5EF4-FFF2-40B4-BE49-F238E27FC236}">
                <a16:creationId xmlns:a16="http://schemas.microsoft.com/office/drawing/2014/main" id="{3E0279E1-32E6-7F22-E6FA-84EBF19939CC}"/>
              </a:ext>
            </a:extLst>
          </p:cNvPr>
          <p:cNvPicPr/>
          <p:nvPr/>
        </p:nvPicPr>
        <p:blipFill>
          <a:blip r:embed="rId5"/>
          <a:srcRect/>
          <a:stretch>
            <a:fillRect/>
          </a:stretch>
        </p:blipFill>
        <p:spPr>
          <a:xfrm>
            <a:off x="827673" y="2782973"/>
            <a:ext cx="5730875" cy="3136900"/>
          </a:xfrm>
          <a:prstGeom prst="rect">
            <a:avLst/>
          </a:prstGeom>
          <a:ln w="25400">
            <a:solidFill>
              <a:srgbClr val="000000"/>
            </a:solidFill>
            <a:prstDash val="solid"/>
          </a:ln>
        </p:spPr>
      </p:pic>
    </p:spTree>
    <p:extLst>
      <p:ext uri="{BB962C8B-B14F-4D97-AF65-F5344CB8AC3E}">
        <p14:creationId xmlns:p14="http://schemas.microsoft.com/office/powerpoint/2010/main" val="997624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ARQUITECTURA MVC</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015624"/>
            <a:ext cx="7022237" cy="369332"/>
          </a:xfrm>
          <a:prstGeom prst="rect">
            <a:avLst/>
          </a:prstGeom>
          <a:noFill/>
        </p:spPr>
        <p:txBody>
          <a:bodyPr wrap="square" rtlCol="0">
            <a:spAutoFit/>
          </a:bodyPr>
          <a:lstStyle/>
          <a:p>
            <a:r>
              <a:rPr lang="es-CL" sz="1800" dirty="0">
                <a:solidFill>
                  <a:srgbClr val="666666"/>
                </a:solidFill>
                <a:effectLst/>
                <a:latin typeface="Microsoft Sans Serif" panose="020B0604020202020204" pitchFamily="34" charset="0"/>
                <a:ea typeface="Calibri" panose="020F0502020204030204" pitchFamily="34" charset="0"/>
              </a:rPr>
              <a:t>El patrón de diseño Modelo-Vista-Controlador (MVC) </a:t>
            </a:r>
            <a:endParaRPr lang="es-MX" dirty="0"/>
          </a:p>
        </p:txBody>
      </p:sp>
      <p:sp>
        <p:nvSpPr>
          <p:cNvPr id="9" name="CuadroTexto 8">
            <a:extLst>
              <a:ext uri="{FF2B5EF4-FFF2-40B4-BE49-F238E27FC236}">
                <a16:creationId xmlns:a16="http://schemas.microsoft.com/office/drawing/2014/main" id="{3A9CB068-DBB2-E822-EE6F-1956D6B46D7D}"/>
              </a:ext>
            </a:extLst>
          </p:cNvPr>
          <p:cNvSpPr txBox="1"/>
          <p:nvPr/>
        </p:nvSpPr>
        <p:spPr>
          <a:xfrm>
            <a:off x="727968" y="6023403"/>
            <a:ext cx="411586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13: </a:t>
            </a:r>
            <a:r>
              <a:rPr lang="en-US" sz="1400" dirty="0" err="1"/>
              <a:t>Diagrama</a:t>
            </a:r>
            <a:r>
              <a:rPr lang="en-US" sz="1400" dirty="0"/>
              <a:t> de </a:t>
            </a:r>
            <a:r>
              <a:rPr lang="en-US" sz="1400" dirty="0" err="1"/>
              <a:t>componentes</a:t>
            </a:r>
            <a:r>
              <a:rPr lang="en-US" sz="1400" dirty="0"/>
              <a:t> sprint 2.</a:t>
            </a:r>
            <a:endParaRPr lang="en-US" sz="1400" dirty="0">
              <a:solidFill>
                <a:schemeClr val="bg1"/>
              </a:solidFill>
            </a:endParaRPr>
          </a:p>
        </p:txBody>
      </p:sp>
      <p:pic>
        <p:nvPicPr>
          <p:cNvPr id="6" name="image9.png">
            <a:extLst>
              <a:ext uri="{FF2B5EF4-FFF2-40B4-BE49-F238E27FC236}">
                <a16:creationId xmlns:a16="http://schemas.microsoft.com/office/drawing/2014/main" id="{3E0279E1-32E6-7F22-E6FA-84EBF19939CC}"/>
              </a:ext>
            </a:extLst>
          </p:cNvPr>
          <p:cNvPicPr/>
          <p:nvPr/>
        </p:nvPicPr>
        <p:blipFill>
          <a:blip r:embed="rId5"/>
          <a:srcRect/>
          <a:stretch>
            <a:fillRect/>
          </a:stretch>
        </p:blipFill>
        <p:spPr>
          <a:xfrm>
            <a:off x="827673" y="2782973"/>
            <a:ext cx="5730875" cy="3136900"/>
          </a:xfrm>
          <a:prstGeom prst="rect">
            <a:avLst/>
          </a:prstGeom>
          <a:ln w="25400">
            <a:solidFill>
              <a:srgbClr val="000000"/>
            </a:solidFill>
            <a:prstDash val="solid"/>
          </a:ln>
        </p:spPr>
      </p:pic>
    </p:spTree>
    <p:extLst>
      <p:ext uri="{BB962C8B-B14F-4D97-AF65-F5344CB8AC3E}">
        <p14:creationId xmlns:p14="http://schemas.microsoft.com/office/powerpoint/2010/main" val="3597322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29DE416-B425-DAA4-6ABF-51FC47EB2371}"/>
              </a:ext>
            </a:extLst>
          </p:cNvPr>
          <p:cNvSpPr txBox="1"/>
          <p:nvPr/>
        </p:nvSpPr>
        <p:spPr>
          <a:xfrm>
            <a:off x="108721" y="8955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ARQUITECTURA  MVC</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9" name="CuadroTexto 8">
            <a:extLst>
              <a:ext uri="{FF2B5EF4-FFF2-40B4-BE49-F238E27FC236}">
                <a16:creationId xmlns:a16="http://schemas.microsoft.com/office/drawing/2014/main" id="{DCADA477-3A08-A378-470F-23A914A96A10}"/>
              </a:ext>
            </a:extLst>
          </p:cNvPr>
          <p:cNvSpPr txBox="1"/>
          <p:nvPr/>
        </p:nvSpPr>
        <p:spPr>
          <a:xfrm>
            <a:off x="2672180" y="982905"/>
            <a:ext cx="3160450" cy="369332"/>
          </a:xfrm>
          <a:prstGeom prst="rect">
            <a:avLst/>
          </a:prstGeom>
          <a:noFill/>
        </p:spPr>
        <p:txBody>
          <a:bodyPr wrap="square" rtlCol="0">
            <a:spAutoFit/>
          </a:bodyPr>
          <a:lstStyle/>
          <a:p>
            <a:r>
              <a:rPr lang="es-MX" dirty="0"/>
              <a:t>MODELO VISTA CONTROLADOR</a:t>
            </a:r>
          </a:p>
        </p:txBody>
      </p:sp>
      <p:pic>
        <p:nvPicPr>
          <p:cNvPr id="8" name="Imagen 7">
            <a:extLst>
              <a:ext uri="{FF2B5EF4-FFF2-40B4-BE49-F238E27FC236}">
                <a16:creationId xmlns:a16="http://schemas.microsoft.com/office/drawing/2014/main" id="{3159DDEB-CEB2-AFC7-FC55-BC1955C27032}"/>
              </a:ext>
            </a:extLst>
          </p:cNvPr>
          <p:cNvPicPr/>
          <p:nvPr/>
        </p:nvPicPr>
        <p:blipFill>
          <a:blip r:embed="rId5"/>
          <a:srcRect/>
          <a:stretch>
            <a:fillRect/>
          </a:stretch>
        </p:blipFill>
        <p:spPr>
          <a:xfrm>
            <a:off x="221949" y="3069800"/>
            <a:ext cx="2655570" cy="1924685"/>
          </a:xfrm>
          <a:prstGeom prst="rect">
            <a:avLst/>
          </a:prstGeom>
          <a:ln w="25400">
            <a:solidFill>
              <a:srgbClr val="000000"/>
            </a:solidFill>
            <a:prstDash val="solid"/>
          </a:ln>
        </p:spPr>
      </p:pic>
      <p:sp>
        <p:nvSpPr>
          <p:cNvPr id="10" name="CuadroTexto 9">
            <a:extLst>
              <a:ext uri="{FF2B5EF4-FFF2-40B4-BE49-F238E27FC236}">
                <a16:creationId xmlns:a16="http://schemas.microsoft.com/office/drawing/2014/main" id="{95BD81A1-7E3F-6788-037F-1A536B5593C3}"/>
              </a:ext>
            </a:extLst>
          </p:cNvPr>
          <p:cNvSpPr txBox="1"/>
          <p:nvPr/>
        </p:nvSpPr>
        <p:spPr>
          <a:xfrm>
            <a:off x="499868" y="1352237"/>
            <a:ext cx="7632078" cy="658565"/>
          </a:xfrm>
          <a:prstGeom prst="rect">
            <a:avLst/>
          </a:prstGeom>
          <a:noFill/>
        </p:spPr>
        <p:txBody>
          <a:bodyPr wrap="square" rtlCol="0">
            <a:spAutoFit/>
          </a:bodyPr>
          <a:lstStyle/>
          <a:p>
            <a:r>
              <a:rPr lang="es-CL" sz="1800" dirty="0">
                <a:solidFill>
                  <a:srgbClr val="666666"/>
                </a:solidFill>
                <a:effectLst/>
                <a:latin typeface="Microsoft Sans Serif" panose="020B0604020202020204" pitchFamily="34" charset="0"/>
                <a:ea typeface="Calibri" panose="020F0502020204030204" pitchFamily="34" charset="0"/>
              </a:rPr>
              <a:t>El patrón de diseño Modelo-Vista-Controlador (MVC) es un patrón de arquitectura de software.</a:t>
            </a:r>
            <a:endParaRPr lang="es-MX" dirty="0"/>
          </a:p>
        </p:txBody>
      </p:sp>
      <p:sp>
        <p:nvSpPr>
          <p:cNvPr id="11" name="CuadroTexto 10">
            <a:extLst>
              <a:ext uri="{FF2B5EF4-FFF2-40B4-BE49-F238E27FC236}">
                <a16:creationId xmlns:a16="http://schemas.microsoft.com/office/drawing/2014/main" id="{A68F6E09-46BE-01C1-C91E-4A7588ED6686}"/>
              </a:ext>
            </a:extLst>
          </p:cNvPr>
          <p:cNvSpPr txBox="1"/>
          <p:nvPr/>
        </p:nvSpPr>
        <p:spPr>
          <a:xfrm>
            <a:off x="108720" y="5094007"/>
            <a:ext cx="2655569" cy="400110"/>
          </a:xfrm>
          <a:prstGeom prst="rect">
            <a:avLst/>
          </a:prstGeom>
          <a:noFill/>
        </p:spPr>
        <p:txBody>
          <a:bodyPr wrap="square" rtlCol="0">
            <a:spAutoFit/>
          </a:bodyPr>
          <a:lstStyle/>
          <a:p>
            <a:r>
              <a:rPr lang="es-MX" sz="1000" dirty="0"/>
              <a:t>Figura 14: conjunto de entidades dentro del sistema</a:t>
            </a:r>
          </a:p>
        </p:txBody>
      </p:sp>
      <p:sp>
        <p:nvSpPr>
          <p:cNvPr id="12" name="CuadroTexto 11">
            <a:extLst>
              <a:ext uri="{FF2B5EF4-FFF2-40B4-BE49-F238E27FC236}">
                <a16:creationId xmlns:a16="http://schemas.microsoft.com/office/drawing/2014/main" id="{FB37C5B7-7ABB-1659-9AE2-1FCC225F424B}"/>
              </a:ext>
            </a:extLst>
          </p:cNvPr>
          <p:cNvSpPr txBox="1"/>
          <p:nvPr/>
        </p:nvSpPr>
        <p:spPr>
          <a:xfrm>
            <a:off x="118957" y="2751538"/>
            <a:ext cx="1257911" cy="369332"/>
          </a:xfrm>
          <a:prstGeom prst="rect">
            <a:avLst/>
          </a:prstGeom>
          <a:noFill/>
        </p:spPr>
        <p:txBody>
          <a:bodyPr wrap="square" rtlCol="0">
            <a:spAutoFit/>
          </a:bodyPr>
          <a:lstStyle/>
          <a:p>
            <a:r>
              <a:rPr lang="es-MX" dirty="0"/>
              <a:t>Modelo</a:t>
            </a:r>
          </a:p>
        </p:txBody>
      </p:sp>
      <p:pic>
        <p:nvPicPr>
          <p:cNvPr id="13" name="Imagen 12">
            <a:extLst>
              <a:ext uri="{FF2B5EF4-FFF2-40B4-BE49-F238E27FC236}">
                <a16:creationId xmlns:a16="http://schemas.microsoft.com/office/drawing/2014/main" id="{E09C46A3-6C93-CE07-B949-EBA8650C42E8}"/>
              </a:ext>
            </a:extLst>
          </p:cNvPr>
          <p:cNvPicPr/>
          <p:nvPr/>
        </p:nvPicPr>
        <p:blipFill>
          <a:blip r:embed="rId6"/>
          <a:srcRect/>
          <a:stretch>
            <a:fillRect/>
          </a:stretch>
        </p:blipFill>
        <p:spPr>
          <a:xfrm>
            <a:off x="3077300" y="3069800"/>
            <a:ext cx="2633345" cy="1906905"/>
          </a:xfrm>
          <a:prstGeom prst="rect">
            <a:avLst/>
          </a:prstGeom>
          <a:ln w="25400">
            <a:solidFill>
              <a:srgbClr val="000000"/>
            </a:solidFill>
            <a:prstDash val="solid"/>
          </a:ln>
        </p:spPr>
      </p:pic>
      <p:sp>
        <p:nvSpPr>
          <p:cNvPr id="14" name="CuadroTexto 13">
            <a:extLst>
              <a:ext uri="{FF2B5EF4-FFF2-40B4-BE49-F238E27FC236}">
                <a16:creationId xmlns:a16="http://schemas.microsoft.com/office/drawing/2014/main" id="{0B34E3B6-8B8F-71C3-E0BA-FB9A47A35F90}"/>
              </a:ext>
            </a:extLst>
          </p:cNvPr>
          <p:cNvSpPr txBox="1"/>
          <p:nvPr/>
        </p:nvSpPr>
        <p:spPr>
          <a:xfrm>
            <a:off x="3036170" y="2745755"/>
            <a:ext cx="1257911" cy="369332"/>
          </a:xfrm>
          <a:prstGeom prst="rect">
            <a:avLst/>
          </a:prstGeom>
          <a:noFill/>
        </p:spPr>
        <p:txBody>
          <a:bodyPr wrap="square" rtlCol="0">
            <a:spAutoFit/>
          </a:bodyPr>
          <a:lstStyle/>
          <a:p>
            <a:r>
              <a:rPr lang="es-MX" dirty="0"/>
              <a:t>Vista</a:t>
            </a:r>
          </a:p>
        </p:txBody>
      </p:sp>
      <p:sp>
        <p:nvSpPr>
          <p:cNvPr id="16" name="CuadroTexto 15">
            <a:extLst>
              <a:ext uri="{FF2B5EF4-FFF2-40B4-BE49-F238E27FC236}">
                <a16:creationId xmlns:a16="http://schemas.microsoft.com/office/drawing/2014/main" id="{B7BAE3F1-1678-F4DD-14D4-554AF5BD701C}"/>
              </a:ext>
            </a:extLst>
          </p:cNvPr>
          <p:cNvSpPr txBox="1"/>
          <p:nvPr/>
        </p:nvSpPr>
        <p:spPr>
          <a:xfrm>
            <a:off x="3020056" y="5123296"/>
            <a:ext cx="1551944" cy="246221"/>
          </a:xfrm>
          <a:prstGeom prst="rect">
            <a:avLst/>
          </a:prstGeom>
          <a:noFill/>
        </p:spPr>
        <p:txBody>
          <a:bodyPr wrap="square" rtlCol="0">
            <a:spAutoFit/>
          </a:bodyPr>
          <a:lstStyle/>
          <a:p>
            <a:r>
              <a:rPr lang="es-MX" sz="1000" dirty="0"/>
              <a:t>Figura 15: archivos XML.</a:t>
            </a:r>
          </a:p>
        </p:txBody>
      </p:sp>
      <p:pic>
        <p:nvPicPr>
          <p:cNvPr id="18" name="Imagen 17">
            <a:extLst>
              <a:ext uri="{FF2B5EF4-FFF2-40B4-BE49-F238E27FC236}">
                <a16:creationId xmlns:a16="http://schemas.microsoft.com/office/drawing/2014/main" id="{1656D512-C83B-7880-3667-96FF0EF412E0}"/>
              </a:ext>
            </a:extLst>
          </p:cNvPr>
          <p:cNvPicPr/>
          <p:nvPr/>
        </p:nvPicPr>
        <p:blipFill>
          <a:blip r:embed="rId7"/>
          <a:srcRect/>
          <a:stretch>
            <a:fillRect/>
          </a:stretch>
        </p:blipFill>
        <p:spPr>
          <a:xfrm>
            <a:off x="5831506" y="3069800"/>
            <a:ext cx="3090545" cy="1906904"/>
          </a:xfrm>
          <a:prstGeom prst="rect">
            <a:avLst/>
          </a:prstGeom>
          <a:ln w="25400">
            <a:solidFill>
              <a:srgbClr val="000000"/>
            </a:solidFill>
            <a:prstDash val="solid"/>
          </a:ln>
        </p:spPr>
      </p:pic>
      <p:sp>
        <p:nvSpPr>
          <p:cNvPr id="19" name="CuadroTexto 18">
            <a:extLst>
              <a:ext uri="{FF2B5EF4-FFF2-40B4-BE49-F238E27FC236}">
                <a16:creationId xmlns:a16="http://schemas.microsoft.com/office/drawing/2014/main" id="{9A00DB74-E2A1-EA03-AB35-DC725953F918}"/>
              </a:ext>
            </a:extLst>
          </p:cNvPr>
          <p:cNvSpPr txBox="1"/>
          <p:nvPr/>
        </p:nvSpPr>
        <p:spPr>
          <a:xfrm>
            <a:off x="5751775" y="2693429"/>
            <a:ext cx="1403627" cy="369332"/>
          </a:xfrm>
          <a:prstGeom prst="rect">
            <a:avLst/>
          </a:prstGeom>
          <a:noFill/>
        </p:spPr>
        <p:txBody>
          <a:bodyPr wrap="square" rtlCol="0">
            <a:spAutoFit/>
          </a:bodyPr>
          <a:lstStyle/>
          <a:p>
            <a:r>
              <a:rPr lang="es-MX" dirty="0"/>
              <a:t>Controlador</a:t>
            </a:r>
          </a:p>
        </p:txBody>
      </p:sp>
      <p:sp>
        <p:nvSpPr>
          <p:cNvPr id="20" name="CuadroTexto 19">
            <a:extLst>
              <a:ext uri="{FF2B5EF4-FFF2-40B4-BE49-F238E27FC236}">
                <a16:creationId xmlns:a16="http://schemas.microsoft.com/office/drawing/2014/main" id="{8666C5E2-D098-92C5-5563-FCA17C7779E5}"/>
              </a:ext>
            </a:extLst>
          </p:cNvPr>
          <p:cNvSpPr txBox="1"/>
          <p:nvPr/>
        </p:nvSpPr>
        <p:spPr>
          <a:xfrm>
            <a:off x="5798289" y="5029475"/>
            <a:ext cx="3090544" cy="246221"/>
          </a:xfrm>
          <a:prstGeom prst="rect">
            <a:avLst/>
          </a:prstGeom>
          <a:noFill/>
        </p:spPr>
        <p:txBody>
          <a:bodyPr wrap="square" rtlCol="0">
            <a:spAutoFit/>
          </a:bodyPr>
          <a:lstStyle/>
          <a:p>
            <a:r>
              <a:rPr lang="es-MX" sz="1000" dirty="0"/>
              <a:t>Figura 16:Activities en Android.</a:t>
            </a:r>
          </a:p>
        </p:txBody>
      </p:sp>
    </p:spTree>
    <p:extLst>
      <p:ext uri="{BB962C8B-B14F-4D97-AF65-F5344CB8AC3E}">
        <p14:creationId xmlns:p14="http://schemas.microsoft.com/office/powerpoint/2010/main" val="303125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29DE416-B425-DAA4-6ABF-51FC47EB2371}"/>
              </a:ext>
            </a:extLst>
          </p:cNvPr>
          <p:cNvSpPr txBox="1"/>
          <p:nvPr/>
        </p:nvSpPr>
        <p:spPr>
          <a:xfrm>
            <a:off x="108721" y="8955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ARQUITECTURA SPRINT DOS</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9" name="CuadroTexto 8">
            <a:extLst>
              <a:ext uri="{FF2B5EF4-FFF2-40B4-BE49-F238E27FC236}">
                <a16:creationId xmlns:a16="http://schemas.microsoft.com/office/drawing/2014/main" id="{DCADA477-3A08-A378-470F-23A914A96A10}"/>
              </a:ext>
            </a:extLst>
          </p:cNvPr>
          <p:cNvSpPr txBox="1"/>
          <p:nvPr/>
        </p:nvSpPr>
        <p:spPr>
          <a:xfrm>
            <a:off x="2672180" y="982905"/>
            <a:ext cx="3160450" cy="369332"/>
          </a:xfrm>
          <a:prstGeom prst="rect">
            <a:avLst/>
          </a:prstGeom>
          <a:noFill/>
        </p:spPr>
        <p:txBody>
          <a:bodyPr wrap="square" rtlCol="0">
            <a:spAutoFit/>
          </a:bodyPr>
          <a:lstStyle/>
          <a:p>
            <a:r>
              <a:rPr lang="es-MX" dirty="0"/>
              <a:t>Ejemplo de interfaz</a:t>
            </a:r>
          </a:p>
        </p:txBody>
      </p:sp>
      <p:pic>
        <p:nvPicPr>
          <p:cNvPr id="3" name="Imagen 2">
            <a:extLst>
              <a:ext uri="{FF2B5EF4-FFF2-40B4-BE49-F238E27FC236}">
                <a16:creationId xmlns:a16="http://schemas.microsoft.com/office/drawing/2014/main" id="{5D2C8085-D0B3-1144-7B8E-0743B87DF6B7}"/>
              </a:ext>
            </a:extLst>
          </p:cNvPr>
          <p:cNvPicPr/>
          <p:nvPr/>
        </p:nvPicPr>
        <p:blipFill>
          <a:blip r:embed="rId5"/>
          <a:srcRect/>
          <a:stretch>
            <a:fillRect/>
          </a:stretch>
        </p:blipFill>
        <p:spPr>
          <a:xfrm>
            <a:off x="762317" y="1808451"/>
            <a:ext cx="3961765" cy="3738245"/>
          </a:xfrm>
          <a:prstGeom prst="rect">
            <a:avLst/>
          </a:prstGeom>
          <a:ln w="25400">
            <a:solidFill>
              <a:srgbClr val="000000"/>
            </a:solidFill>
            <a:prstDash val="solid"/>
          </a:ln>
        </p:spPr>
      </p:pic>
      <p:pic>
        <p:nvPicPr>
          <p:cNvPr id="5" name="Imagen 4">
            <a:extLst>
              <a:ext uri="{FF2B5EF4-FFF2-40B4-BE49-F238E27FC236}">
                <a16:creationId xmlns:a16="http://schemas.microsoft.com/office/drawing/2014/main" id="{3079D9A1-E4DB-6803-0552-C21A1129B76A}"/>
              </a:ext>
            </a:extLst>
          </p:cNvPr>
          <p:cNvPicPr/>
          <p:nvPr/>
        </p:nvPicPr>
        <p:blipFill>
          <a:blip r:embed="rId6"/>
          <a:srcRect/>
          <a:stretch>
            <a:fillRect/>
          </a:stretch>
        </p:blipFill>
        <p:spPr>
          <a:xfrm>
            <a:off x="4844443" y="1808450"/>
            <a:ext cx="3882308" cy="3738245"/>
          </a:xfrm>
          <a:prstGeom prst="rect">
            <a:avLst/>
          </a:prstGeom>
          <a:ln w="25400">
            <a:solidFill>
              <a:srgbClr val="000000"/>
            </a:solidFill>
            <a:prstDash val="solid"/>
          </a:ln>
        </p:spPr>
      </p:pic>
      <p:sp>
        <p:nvSpPr>
          <p:cNvPr id="6" name="CuadroTexto 5">
            <a:extLst>
              <a:ext uri="{FF2B5EF4-FFF2-40B4-BE49-F238E27FC236}">
                <a16:creationId xmlns:a16="http://schemas.microsoft.com/office/drawing/2014/main" id="{6418F3D0-A7CF-8681-CB9D-14C9F974B844}"/>
              </a:ext>
            </a:extLst>
          </p:cNvPr>
          <p:cNvSpPr txBox="1"/>
          <p:nvPr/>
        </p:nvSpPr>
        <p:spPr>
          <a:xfrm>
            <a:off x="640362" y="5659789"/>
            <a:ext cx="5192267" cy="246221"/>
          </a:xfrm>
          <a:prstGeom prst="rect">
            <a:avLst/>
          </a:prstGeom>
          <a:noFill/>
        </p:spPr>
        <p:txBody>
          <a:bodyPr wrap="square" rtlCol="0">
            <a:spAutoFit/>
          </a:bodyPr>
          <a:lstStyle/>
          <a:p>
            <a:r>
              <a:rPr lang="es-MX" sz="1000" dirty="0"/>
              <a:t>Figura 17:Ejemplo de la interfaz de Safe Travel Map.</a:t>
            </a:r>
          </a:p>
        </p:txBody>
      </p:sp>
    </p:spTree>
    <p:extLst>
      <p:ext uri="{BB962C8B-B14F-4D97-AF65-F5344CB8AC3E}">
        <p14:creationId xmlns:p14="http://schemas.microsoft.com/office/powerpoint/2010/main" val="1803274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CuadroTexto 16"/>
          <p:cNvSpPr txBox="1"/>
          <p:nvPr/>
        </p:nvSpPr>
        <p:spPr>
          <a:xfrm>
            <a:off x="701336" y="669925"/>
            <a:ext cx="3870664" cy="1325563"/>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4400" b="1" i="0" u="none" strike="noStrike" cap="none" spc="0" normalizeH="0" baseline="0" noProof="0" dirty="0">
                <a:ln>
                  <a:noFill/>
                </a:ln>
                <a:solidFill>
                  <a:schemeClr val="bg1"/>
                </a:solidFill>
                <a:effectLst/>
                <a:uLnTx/>
                <a:uFillTx/>
                <a:latin typeface="+mj-lt"/>
                <a:ea typeface="+mj-ea"/>
                <a:cs typeface="+mj-cs"/>
              </a:rPr>
              <a:t>MÉTRICAS </a:t>
            </a:r>
          </a:p>
        </p:txBody>
      </p:sp>
      <p:cxnSp>
        <p:nvCxnSpPr>
          <p:cNvPr id="24" name="Straight Connector 2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E1838CE0-E8AB-BC7C-883F-6C60E44E4BDC}"/>
              </a:ext>
            </a:extLst>
          </p:cNvPr>
          <p:cNvSpPr txBox="1"/>
          <p:nvPr/>
        </p:nvSpPr>
        <p:spPr>
          <a:xfrm>
            <a:off x="272210" y="2288833"/>
            <a:ext cx="4299790" cy="371157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E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Incrementar el número de alertas graves enviadas por correo en un 67%  más.</a:t>
            </a:r>
          </a:p>
          <a:p>
            <a:pPr indent="-228600">
              <a:lnSpc>
                <a:spcPct val="90000"/>
              </a:lnSpc>
              <a:spcAft>
                <a:spcPts val="600"/>
              </a:spcAft>
              <a:buFont typeface="Arial" panose="020B0604020202020204" pitchFamily="34" charset="0"/>
              <a:buChar char="•"/>
            </a:pPr>
            <a:endParaRPr lang="es-ES" dirty="0">
              <a:solidFill>
                <a:schemeClr val="bg1"/>
              </a:solidFill>
              <a:latin typeface="Calibri" panose="020F0502020204030204" pitchFamily="34" charset="0"/>
              <a:cs typeface="Arial" panose="020B0604020202020204" pitchFamily="34" charset="0"/>
            </a:endParaRPr>
          </a:p>
          <a:p>
            <a:pPr indent="-228600">
              <a:lnSpc>
                <a:spcPct val="90000"/>
              </a:lnSpc>
              <a:spcAft>
                <a:spcPts val="600"/>
              </a:spcAft>
              <a:buFont typeface="Arial" panose="020B0604020202020204" pitchFamily="34" charset="0"/>
              <a:buChar char="•"/>
            </a:pPr>
            <a:r>
              <a:rPr lang="es-E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Alertas graves deben cumplir con el 100% de las medidas que demuestren su veracidad </a:t>
            </a:r>
          </a:p>
          <a:p>
            <a:pPr indent="-228600">
              <a:lnSpc>
                <a:spcPct val="90000"/>
              </a:lnSpc>
              <a:spcAft>
                <a:spcPts val="600"/>
              </a:spcAft>
              <a:buFont typeface="Arial" panose="020B0604020202020204" pitchFamily="34" charset="0"/>
              <a:buChar char="•"/>
            </a:pPr>
            <a:endParaRPr lang="es-ES" dirty="0">
              <a:solidFill>
                <a:schemeClr val="bg1"/>
              </a:solidFill>
              <a:latin typeface="Calibri" panose="020F0502020204030204" pitchFamily="34" charset="0"/>
              <a:cs typeface="Arial" panose="020B0604020202020204" pitchFamily="34" charset="0"/>
            </a:endParaRPr>
          </a:p>
          <a:p>
            <a:pPr indent="-228600">
              <a:lnSpc>
                <a:spcPct val="90000"/>
              </a:lnSpc>
              <a:spcAft>
                <a:spcPts val="600"/>
              </a:spcAft>
              <a:buFont typeface="Arial" panose="020B0604020202020204" pitchFamily="34" charset="0"/>
              <a:buChar char="•"/>
            </a:pPr>
            <a:endParaRPr lang="es-ES" sz="1700" dirty="0">
              <a:solidFill>
                <a:schemeClr val="bg1"/>
              </a:solidFill>
              <a:latin typeface="Calibri" panose="020F0502020204030204" pitchFamily="34" charset="0"/>
              <a:cs typeface="Arial" panose="020B0604020202020204" pitchFamily="34" charset="0"/>
            </a:endParaRPr>
          </a:p>
          <a:p>
            <a:pPr indent="-228600">
              <a:lnSpc>
                <a:spcPct val="90000"/>
              </a:lnSpc>
              <a:spcAft>
                <a:spcPts val="600"/>
              </a:spcAft>
              <a:buFont typeface="Arial" panose="020B0604020202020204" pitchFamily="34" charset="0"/>
              <a:buChar char="•"/>
            </a:pPr>
            <a:r>
              <a:rPr lang="es-E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Incrementar la detección de eventos “x” en un 50% luego de encontrar el primero, en un tiempo estimado de 4 meses.</a:t>
            </a:r>
            <a:endParaRPr lang="es-MX" sz="1800" dirty="0">
              <a:solidFill>
                <a:schemeClr val="bg1"/>
              </a:solidFill>
              <a:effectLst/>
              <a:latin typeface="Microsoft Sans Serif" panose="020B0604020202020204" pitchFamily="34" charset="0"/>
              <a:ea typeface="Calibri" panose="020F0502020204030204" pitchFamily="34" charset="0"/>
            </a:endParaRPr>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5722295" y="0"/>
            <a:ext cx="3421705" cy="299756"/>
          </a:xfrm>
          <a:prstGeom prst="rect">
            <a:avLst/>
          </a:prstGeom>
        </p:spPr>
      </p:pic>
      <p:cxnSp>
        <p:nvCxnSpPr>
          <p:cNvPr id="19" name="Straight Connector 25">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1789"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pic>
        <p:nvPicPr>
          <p:cNvPr id="11" name="Imagen 10">
            <a:extLst>
              <a:ext uri="{FF2B5EF4-FFF2-40B4-BE49-F238E27FC236}">
                <a16:creationId xmlns:a16="http://schemas.microsoft.com/office/drawing/2014/main" id="{A1396F99-23C8-51E0-C113-69D9F3538A29}"/>
              </a:ext>
            </a:extLst>
          </p:cNvPr>
          <p:cNvPicPr>
            <a:picLocks noChangeAspect="1"/>
          </p:cNvPicPr>
          <p:nvPr/>
        </p:nvPicPr>
        <p:blipFill>
          <a:blip r:embed="rId5"/>
          <a:stretch>
            <a:fillRect/>
          </a:stretch>
        </p:blipFill>
        <p:spPr>
          <a:xfrm>
            <a:off x="5759840" y="389568"/>
            <a:ext cx="2283972" cy="3045296"/>
          </a:xfrm>
          <a:prstGeom prst="rect">
            <a:avLst/>
          </a:prstGeom>
        </p:spPr>
      </p:pic>
      <p:sp>
        <p:nvSpPr>
          <p:cNvPr id="12" name="CuadroTexto 11">
            <a:extLst>
              <a:ext uri="{FF2B5EF4-FFF2-40B4-BE49-F238E27FC236}">
                <a16:creationId xmlns:a16="http://schemas.microsoft.com/office/drawing/2014/main" id="{6634114B-6B2E-C66D-181B-0E9D934859E2}"/>
              </a:ext>
            </a:extLst>
          </p:cNvPr>
          <p:cNvSpPr txBox="1"/>
          <p:nvPr/>
        </p:nvSpPr>
        <p:spPr>
          <a:xfrm>
            <a:off x="5722295" y="3447869"/>
            <a:ext cx="3111949" cy="369332"/>
          </a:xfrm>
          <a:prstGeom prst="rect">
            <a:avLst/>
          </a:prstGeom>
          <a:noFill/>
        </p:spPr>
        <p:txBody>
          <a:bodyPr wrap="square" rtlCol="0">
            <a:spAutoFit/>
          </a:bodyPr>
          <a:lstStyle/>
          <a:p>
            <a:r>
              <a:rPr lang="es-MX" sz="900" dirty="0">
                <a:solidFill>
                  <a:schemeClr val="bg1"/>
                </a:solidFill>
              </a:rPr>
              <a:t>Figura 18:Reporte hecho por usuario en 4 norte, 6 poniente, poste caído en la calle.</a:t>
            </a:r>
          </a:p>
        </p:txBody>
      </p:sp>
      <p:pic>
        <p:nvPicPr>
          <p:cNvPr id="6" name="Imagen 5">
            <a:extLst>
              <a:ext uri="{FF2B5EF4-FFF2-40B4-BE49-F238E27FC236}">
                <a16:creationId xmlns:a16="http://schemas.microsoft.com/office/drawing/2014/main" id="{F9644725-04C8-A168-CBBD-CFBBB5E597BD}"/>
              </a:ext>
            </a:extLst>
          </p:cNvPr>
          <p:cNvPicPr>
            <a:picLocks noChangeAspect="1"/>
          </p:cNvPicPr>
          <p:nvPr/>
        </p:nvPicPr>
        <p:blipFill>
          <a:blip r:embed="rId6"/>
          <a:stretch>
            <a:fillRect/>
          </a:stretch>
        </p:blipFill>
        <p:spPr>
          <a:xfrm>
            <a:off x="6754461" y="3846711"/>
            <a:ext cx="1839445" cy="2452593"/>
          </a:xfrm>
          <a:prstGeom prst="rect">
            <a:avLst/>
          </a:prstGeom>
        </p:spPr>
      </p:pic>
      <p:sp>
        <p:nvSpPr>
          <p:cNvPr id="8" name="CuadroTexto 7">
            <a:extLst>
              <a:ext uri="{FF2B5EF4-FFF2-40B4-BE49-F238E27FC236}">
                <a16:creationId xmlns:a16="http://schemas.microsoft.com/office/drawing/2014/main" id="{B62D76FD-1859-81C9-ADF8-BA89CFEEE461}"/>
              </a:ext>
            </a:extLst>
          </p:cNvPr>
          <p:cNvSpPr txBox="1"/>
          <p:nvPr/>
        </p:nvSpPr>
        <p:spPr>
          <a:xfrm>
            <a:off x="5620898" y="6310505"/>
            <a:ext cx="3111949" cy="369332"/>
          </a:xfrm>
          <a:prstGeom prst="rect">
            <a:avLst/>
          </a:prstGeom>
          <a:noFill/>
        </p:spPr>
        <p:txBody>
          <a:bodyPr wrap="square" rtlCol="0">
            <a:spAutoFit/>
          </a:bodyPr>
          <a:lstStyle/>
          <a:p>
            <a:r>
              <a:rPr lang="es-MX" sz="900" dirty="0">
                <a:solidFill>
                  <a:schemeClr val="bg1"/>
                </a:solidFill>
              </a:rPr>
              <a:t>Figura 19:Reporte hecho por usuario en </a:t>
            </a:r>
            <a:r>
              <a:rPr lang="es-MX" sz="900" dirty="0" err="1">
                <a:solidFill>
                  <a:schemeClr val="bg1"/>
                </a:solidFill>
              </a:rPr>
              <a:t>Av.Alemania</a:t>
            </a:r>
            <a:r>
              <a:rPr lang="es-MX" sz="900" dirty="0">
                <a:solidFill>
                  <a:schemeClr val="bg1"/>
                </a:solidFill>
              </a:rPr>
              <a:t>, cerro Valparaíso.  </a:t>
            </a:r>
          </a:p>
        </p:txBody>
      </p:sp>
    </p:spTree>
    <p:extLst>
      <p:ext uri="{BB962C8B-B14F-4D97-AF65-F5344CB8AC3E}">
        <p14:creationId xmlns:p14="http://schemas.microsoft.com/office/powerpoint/2010/main" val="325923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4375" r="19972" b="1"/>
          <a:stretch/>
        </p:blipFill>
        <p:spPr>
          <a:xfrm>
            <a:off x="4159918" y="-1"/>
            <a:ext cx="4984081" cy="2391331"/>
          </a:xfrm>
          <a:prstGeom prst="rect">
            <a:avLst/>
          </a:prstGeom>
        </p:spPr>
      </p:pic>
      <p:sp>
        <p:nvSpPr>
          <p:cNvPr id="24" name="Rectangle 23">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adroTexto 16"/>
          <p:cNvSpPr txBox="1"/>
          <p:nvPr/>
        </p:nvSpPr>
        <p:spPr>
          <a:xfrm>
            <a:off x="890751" y="910431"/>
            <a:ext cx="3481223" cy="1466455"/>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lang="en-US" sz="4400" b="1" kern="1200">
                <a:solidFill>
                  <a:schemeClr val="bg1"/>
                </a:solidFill>
                <a:latin typeface="+mj-lt"/>
                <a:ea typeface="+mj-ea"/>
                <a:cs typeface="+mj-cs"/>
              </a:rPr>
              <a:t>Introducción</a:t>
            </a:r>
            <a:endParaRPr kumimoji="0" lang="en-US" sz="4400" b="1" i="0" u="none" strike="noStrike" kern="1200" cap="none" spc="0" normalizeH="0" baseline="0" noProof="0">
              <a:ln>
                <a:noFill/>
              </a:ln>
              <a:solidFill>
                <a:schemeClr val="bg1"/>
              </a:solidFill>
              <a:effectLst/>
              <a:uLnTx/>
              <a:uFillTx/>
              <a:latin typeface="+mj-lt"/>
              <a:ea typeface="+mj-ea"/>
              <a:cs typeface="+mj-cs"/>
            </a:endParaRPr>
          </a:p>
        </p:txBody>
      </p:sp>
      <p:cxnSp>
        <p:nvCxnSpPr>
          <p:cNvPr id="26" name="Straight Connector 25">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0751" y="2397906"/>
            <a:ext cx="82532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9C4F8DC0-47DF-7C50-DE43-3D826FFFAF3B}"/>
              </a:ext>
            </a:extLst>
          </p:cNvPr>
          <p:cNvSpPr txBox="1"/>
          <p:nvPr/>
        </p:nvSpPr>
        <p:spPr>
          <a:xfrm>
            <a:off x="890751" y="2492080"/>
            <a:ext cx="3481223" cy="301584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CL" sz="1100" dirty="0">
                <a:solidFill>
                  <a:schemeClr val="bg1"/>
                </a:solidFill>
                <a:effectLst/>
                <a:ea typeface="Calibri" panose="020F0502020204030204" pitchFamily="34" charset="0"/>
              </a:rPr>
              <a:t>Este proyecto se está desarrollando mediante la aplicación de diferentes técnicas, metodologías, estándares y normas de calidad.</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indent="-228600">
              <a:lnSpc>
                <a:spcPct val="90000"/>
              </a:lnSpc>
              <a:spcAft>
                <a:spcPts val="600"/>
              </a:spcAft>
              <a:buFont typeface="Arial" panose="020B0604020202020204" pitchFamily="34" charset="0"/>
              <a:buChar char="•"/>
            </a:pPr>
            <a:r>
              <a:rPr lang="es-CL" sz="1100" dirty="0">
                <a:solidFill>
                  <a:schemeClr val="bg1"/>
                </a:solidFill>
                <a:effectLst/>
                <a:ea typeface="Calibri" panose="020F0502020204030204" pitchFamily="34" charset="0"/>
              </a:rPr>
              <a:t>Un estudio realizado por CADEM (Centro de Estudios de la Realidad Contemporánea), hecho el 2022 donde se encuesto a 1423 personas arrojo que existían 9 formas de desplazamiento diferentes.</a:t>
            </a:r>
          </a:p>
          <a:p>
            <a:pPr indent="-228600">
              <a:lnSpc>
                <a:spcPct val="90000"/>
              </a:lnSpc>
              <a:spcAft>
                <a:spcPts val="600"/>
              </a:spcAft>
              <a:buFont typeface="Arial" panose="020B0604020202020204" pitchFamily="34" charset="0"/>
              <a:buChar char="•"/>
            </a:pPr>
            <a:endParaRPr lang="es-CL" sz="1100" dirty="0">
              <a:solidFill>
                <a:schemeClr val="bg1"/>
              </a:solidFill>
              <a:ea typeface="Calibri" panose="020F0502020204030204" pitchFamily="34" charset="0"/>
            </a:endParaRPr>
          </a:p>
          <a:p>
            <a:pPr indent="-228600">
              <a:lnSpc>
                <a:spcPct val="90000"/>
              </a:lnSpc>
              <a:spcAft>
                <a:spcPts val="600"/>
              </a:spcAft>
              <a:buFont typeface="Arial" panose="020B0604020202020204" pitchFamily="34" charset="0"/>
              <a:buChar char="•"/>
            </a:pPr>
            <a:r>
              <a:rPr lang="es-CL" sz="1200" dirty="0">
                <a:solidFill>
                  <a:schemeClr val="bg1"/>
                </a:solidFill>
                <a:effectLst/>
                <a:ea typeface="Calibri" panose="020F0502020204030204" pitchFamily="34" charset="0"/>
              </a:rPr>
              <a:t>Muchos peatones se ven afectados a diario por diferentes eventos que ocurren en la vía pública. Estos por lo general no encuentran el espacio para hacer sus denuncias</a:t>
            </a:r>
          </a:p>
          <a:p>
            <a:pPr indent="-228600">
              <a:lnSpc>
                <a:spcPct val="90000"/>
              </a:lnSpc>
              <a:spcAft>
                <a:spcPts val="600"/>
              </a:spcAft>
              <a:buFont typeface="Arial" panose="020B0604020202020204" pitchFamily="34" charset="0"/>
              <a:buChar char="•"/>
            </a:pPr>
            <a:endParaRPr lang="es-CL" sz="1100" dirty="0">
              <a:solidFill>
                <a:schemeClr val="bg1"/>
              </a:solidFill>
              <a:latin typeface="Microsoft Sans Serif" panose="020B0604020202020204" pitchFamily="34" charset="0"/>
            </a:endParaRPr>
          </a:p>
          <a:p>
            <a:pPr indent="-228600">
              <a:lnSpc>
                <a:spcPct val="90000"/>
              </a:lnSpc>
              <a:spcAft>
                <a:spcPts val="600"/>
              </a:spcAft>
              <a:buFont typeface="Arial" panose="020B0604020202020204" pitchFamily="34" charset="0"/>
              <a:buChar char="•"/>
            </a:pPr>
            <a:endParaRPr lang="en-US" sz="1100" dirty="0">
              <a:solidFill>
                <a:schemeClr val="bg1"/>
              </a:solidFill>
            </a:endParaRP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pic>
        <p:nvPicPr>
          <p:cNvPr id="6" name="Imagen 5">
            <a:extLst>
              <a:ext uri="{FF2B5EF4-FFF2-40B4-BE49-F238E27FC236}">
                <a16:creationId xmlns:a16="http://schemas.microsoft.com/office/drawing/2014/main" id="{54C22665-922E-B22B-C5C7-BDA046E60259}"/>
              </a:ext>
            </a:extLst>
          </p:cNvPr>
          <p:cNvPicPr>
            <a:picLocks noChangeAspect="1"/>
          </p:cNvPicPr>
          <p:nvPr/>
        </p:nvPicPr>
        <p:blipFill>
          <a:blip r:embed="rId5"/>
          <a:stretch>
            <a:fillRect/>
          </a:stretch>
        </p:blipFill>
        <p:spPr>
          <a:xfrm>
            <a:off x="4438835" y="3151576"/>
            <a:ext cx="4596444" cy="3323030"/>
          </a:xfrm>
          <a:prstGeom prst="rect">
            <a:avLst/>
          </a:prstGeom>
        </p:spPr>
      </p:pic>
      <p:sp>
        <p:nvSpPr>
          <p:cNvPr id="8" name="CuadroTexto 7">
            <a:extLst>
              <a:ext uri="{FF2B5EF4-FFF2-40B4-BE49-F238E27FC236}">
                <a16:creationId xmlns:a16="http://schemas.microsoft.com/office/drawing/2014/main" id="{883918C2-97A3-2FED-8700-5B7E31C06934}"/>
              </a:ext>
            </a:extLst>
          </p:cNvPr>
          <p:cNvSpPr txBox="1"/>
          <p:nvPr/>
        </p:nvSpPr>
        <p:spPr>
          <a:xfrm>
            <a:off x="4385012" y="6474605"/>
            <a:ext cx="3675356" cy="262793"/>
          </a:xfrm>
          <a:prstGeom prst="rect">
            <a:avLst/>
          </a:prstGeom>
        </p:spPr>
        <p:txBody>
          <a:bodyPr vert="horz" lIns="91440" tIns="45720" rIns="91440" bIns="45720" rtlCol="0">
            <a:normAutofit fontScale="40000" lnSpcReduction="20000"/>
          </a:bodyPr>
          <a:lstStyle/>
          <a:p>
            <a:pPr>
              <a:lnSpc>
                <a:spcPct val="90000"/>
              </a:lnSpc>
              <a:spcAft>
                <a:spcPts val="600"/>
              </a:spcAft>
            </a:pPr>
            <a:r>
              <a:rPr lang="en-US" sz="1400" dirty="0">
                <a:solidFill>
                  <a:schemeClr val="bg1"/>
                </a:solidFill>
              </a:rPr>
              <a:t>Imagen 1: </a:t>
            </a:r>
            <a:r>
              <a:rPr lang="en-US" sz="1400" dirty="0" err="1">
                <a:solidFill>
                  <a:schemeClr val="bg1"/>
                </a:solidFill>
              </a:rPr>
              <a:t>Gráfica</a:t>
            </a:r>
            <a:r>
              <a:rPr lang="en-US" sz="1400" dirty="0">
                <a:solidFill>
                  <a:schemeClr val="bg1"/>
                </a:solidFill>
              </a:rPr>
              <a:t> </a:t>
            </a:r>
            <a:r>
              <a:rPr lang="en-US" sz="1400" dirty="0" err="1">
                <a:solidFill>
                  <a:schemeClr val="bg1"/>
                </a:solidFill>
              </a:rPr>
              <a:t>número</a:t>
            </a:r>
            <a:r>
              <a:rPr lang="en-US" sz="1400" dirty="0">
                <a:solidFill>
                  <a:schemeClr val="bg1"/>
                </a:solidFill>
              </a:rPr>
              <a:t> 2 del </a:t>
            </a:r>
            <a:r>
              <a:rPr lang="en-US" sz="1400" dirty="0" err="1">
                <a:solidFill>
                  <a:schemeClr val="bg1"/>
                </a:solidFill>
              </a:rPr>
              <a:t>estudio</a:t>
            </a:r>
            <a:r>
              <a:rPr lang="en-US" sz="1400" dirty="0">
                <a:solidFill>
                  <a:schemeClr val="bg1"/>
                </a:solidFill>
              </a:rPr>
              <a:t> de </a:t>
            </a:r>
            <a:r>
              <a:rPr lang="en-US" sz="1400" dirty="0" err="1">
                <a:solidFill>
                  <a:schemeClr val="bg1"/>
                </a:solidFill>
              </a:rPr>
              <a:t>opinión</a:t>
            </a:r>
            <a:r>
              <a:rPr lang="en-US" sz="1400" dirty="0">
                <a:solidFill>
                  <a:schemeClr val="bg1"/>
                </a:solidFill>
              </a:rPr>
              <a:t> </a:t>
            </a:r>
            <a:r>
              <a:rPr lang="en-US" sz="1400" dirty="0" err="1">
                <a:solidFill>
                  <a:schemeClr val="bg1"/>
                </a:solidFill>
              </a:rPr>
              <a:t>pública</a:t>
            </a:r>
            <a:r>
              <a:rPr lang="en-US" sz="1400" dirty="0">
                <a:solidFill>
                  <a:schemeClr val="bg1"/>
                </a:solidFill>
              </a:rPr>
              <a:t> de </a:t>
            </a:r>
            <a:r>
              <a:rPr lang="en-US" sz="1400" dirty="0" err="1">
                <a:solidFill>
                  <a:schemeClr val="bg1"/>
                </a:solidFill>
              </a:rPr>
              <a:t>seguridad</a:t>
            </a:r>
            <a:r>
              <a:rPr lang="en-US" sz="1400" dirty="0">
                <a:solidFill>
                  <a:schemeClr val="bg1"/>
                </a:solidFill>
              </a:rPr>
              <a:t> vial </a:t>
            </a:r>
            <a:r>
              <a:rPr lang="en-US" sz="1400" dirty="0" err="1">
                <a:solidFill>
                  <a:schemeClr val="bg1"/>
                </a:solidFill>
              </a:rPr>
              <a:t>en</a:t>
            </a:r>
            <a:r>
              <a:rPr lang="en-US" sz="1400" dirty="0">
                <a:solidFill>
                  <a:schemeClr val="bg1"/>
                </a:solidFill>
              </a:rPr>
              <a:t> Chile CADEM “https://www.conaset.cl/wp-content/uploads/2023/03/Informe-Final_SEGURIDAD-VIAL-2022_Cadem.pdf”  </a:t>
            </a:r>
          </a:p>
        </p:txBody>
      </p:sp>
    </p:spTree>
    <p:extLst>
      <p:ext uri="{BB962C8B-B14F-4D97-AF65-F5344CB8AC3E}">
        <p14:creationId xmlns:p14="http://schemas.microsoft.com/office/powerpoint/2010/main" val="28928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n 2">
            <a:extLst>
              <a:ext uri="{FF2B5EF4-FFF2-40B4-BE49-F238E27FC236}">
                <a16:creationId xmlns:a16="http://schemas.microsoft.com/office/drawing/2014/main" id="{EE3E48D3-A6AB-33E6-75CB-F3F3B110742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9862" r="205" b="1"/>
          <a:stretch/>
        </p:blipFill>
        <p:spPr bwMode="auto">
          <a:xfrm>
            <a:off x="3410952" y="-5"/>
            <a:ext cx="5733047" cy="3681406"/>
          </a:xfrm>
          <a:prstGeom prst="rect">
            <a:avLst/>
          </a:prstGeom>
          <a:noFill/>
        </p:spPr>
      </p:pic>
      <p:pic>
        <p:nvPicPr>
          <p:cNvPr id="7" name="Imagen 6"/>
          <p:cNvPicPr>
            <a:picLocks noChangeAspect="1"/>
          </p:cNvPicPr>
          <p:nvPr/>
        </p:nvPicPr>
        <p:blipFill rotWithShape="1">
          <a:blip r:embed="rId4">
            <a:extLst>
              <a:ext uri="{28A0092B-C50C-407E-A947-70E740481C1C}">
                <a14:useLocalDpi xmlns:a14="http://schemas.microsoft.com/office/drawing/2010/main" val="0"/>
              </a:ext>
            </a:extLst>
          </a:blip>
          <a:srcRect l="18777" r="24373"/>
          <a:stretch/>
        </p:blipFill>
        <p:spPr>
          <a:xfrm>
            <a:off x="3410953" y="3681409"/>
            <a:ext cx="5733047" cy="3176595"/>
          </a:xfrm>
          <a:prstGeom prst="rect">
            <a:avLst/>
          </a:prstGeom>
        </p:spPr>
      </p:pic>
      <p:sp>
        <p:nvSpPr>
          <p:cNvPr id="14" name="Rectangle 1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029DE416-B425-DAA4-6ABF-51FC47EB2371}"/>
              </a:ext>
            </a:extLst>
          </p:cNvPr>
          <p:cNvSpPr txBox="1"/>
          <p:nvPr/>
        </p:nvSpPr>
        <p:spPr>
          <a:xfrm>
            <a:off x="628650" y="1115219"/>
            <a:ext cx="4046934" cy="238760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4400" b="1" i="0" u="none" strike="noStrike" kern="1200" cap="none" spc="0" normalizeH="0" baseline="0" noProof="0">
                <a:ln>
                  <a:noFill/>
                </a:ln>
                <a:solidFill>
                  <a:schemeClr val="bg1"/>
                </a:solidFill>
                <a:effectLst/>
                <a:uLnTx/>
                <a:uFillTx/>
                <a:latin typeface="+mj-lt"/>
                <a:ea typeface="+mj-ea"/>
                <a:cs typeface="+mj-cs"/>
              </a:rPr>
              <a:t>Metodol</a:t>
            </a:r>
            <a:r>
              <a:rPr lang="en-US" sz="4400" b="1" kern="1200">
                <a:solidFill>
                  <a:schemeClr val="bg1"/>
                </a:solidFill>
                <a:latin typeface="+mj-lt"/>
                <a:ea typeface="+mj-ea"/>
                <a:cs typeface="+mj-cs"/>
              </a:rPr>
              <a:t>ogía del velero.</a:t>
            </a:r>
            <a:endParaRPr kumimoji="0" lang="en-US" sz="4400" b="1" i="0" u="none" strike="noStrike" kern="1200" cap="none" spc="0" normalizeH="0" baseline="0" noProof="0">
              <a:ln>
                <a:noFill/>
              </a:ln>
              <a:solidFill>
                <a:schemeClr val="bg1"/>
              </a:solidFill>
              <a:effectLst/>
              <a:uLnTx/>
              <a:uFillTx/>
              <a:latin typeface="+mj-lt"/>
              <a:ea typeface="+mj-ea"/>
              <a:cs typeface="+mj-cs"/>
            </a:endParaRPr>
          </a:p>
        </p:txBody>
      </p:sp>
      <p:cxnSp>
        <p:nvCxnSpPr>
          <p:cNvPr id="16" name="Straight Connector 1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3681408"/>
            <a:ext cx="85153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pic>
        <p:nvPicPr>
          <p:cNvPr id="8" name="Imagen 7">
            <a:extLst>
              <a:ext uri="{FF2B5EF4-FFF2-40B4-BE49-F238E27FC236}">
                <a16:creationId xmlns:a16="http://schemas.microsoft.com/office/drawing/2014/main" id="{4E4456C4-B694-F1CC-CC16-3991A43F11BA}"/>
              </a:ext>
            </a:extLst>
          </p:cNvPr>
          <p:cNvPicPr>
            <a:picLocks noChangeAspect="1"/>
          </p:cNvPicPr>
          <p:nvPr/>
        </p:nvPicPr>
        <p:blipFill>
          <a:blip r:embed="rId6"/>
          <a:stretch>
            <a:fillRect/>
          </a:stretch>
        </p:blipFill>
        <p:spPr>
          <a:xfrm>
            <a:off x="749745" y="4662888"/>
            <a:ext cx="7925906" cy="514422"/>
          </a:xfrm>
          <a:prstGeom prst="rect">
            <a:avLst/>
          </a:prstGeom>
        </p:spPr>
      </p:pic>
      <p:pic>
        <p:nvPicPr>
          <p:cNvPr id="10" name="Imagen 9">
            <a:extLst>
              <a:ext uri="{FF2B5EF4-FFF2-40B4-BE49-F238E27FC236}">
                <a16:creationId xmlns:a16="http://schemas.microsoft.com/office/drawing/2014/main" id="{57021EA0-1E2C-17E6-CFDB-95EE6BF6ABF9}"/>
              </a:ext>
            </a:extLst>
          </p:cNvPr>
          <p:cNvPicPr>
            <a:picLocks noChangeAspect="1"/>
          </p:cNvPicPr>
          <p:nvPr/>
        </p:nvPicPr>
        <p:blipFill>
          <a:blip r:embed="rId7"/>
          <a:stretch>
            <a:fillRect/>
          </a:stretch>
        </p:blipFill>
        <p:spPr>
          <a:xfrm>
            <a:off x="749745" y="4104254"/>
            <a:ext cx="7925906" cy="533474"/>
          </a:xfrm>
          <a:prstGeom prst="rect">
            <a:avLst/>
          </a:prstGeom>
        </p:spPr>
      </p:pic>
      <p:pic>
        <p:nvPicPr>
          <p:cNvPr id="13" name="Imagen 12">
            <a:extLst>
              <a:ext uri="{FF2B5EF4-FFF2-40B4-BE49-F238E27FC236}">
                <a16:creationId xmlns:a16="http://schemas.microsoft.com/office/drawing/2014/main" id="{FF3F128E-8B0E-428D-1A55-63DF6017BCA5}"/>
              </a:ext>
            </a:extLst>
          </p:cNvPr>
          <p:cNvPicPr>
            <a:picLocks noChangeAspect="1"/>
          </p:cNvPicPr>
          <p:nvPr/>
        </p:nvPicPr>
        <p:blipFill>
          <a:blip r:embed="rId8"/>
          <a:stretch>
            <a:fillRect/>
          </a:stretch>
        </p:blipFill>
        <p:spPr>
          <a:xfrm>
            <a:off x="749745" y="5207347"/>
            <a:ext cx="7925906" cy="638264"/>
          </a:xfrm>
          <a:prstGeom prst="rect">
            <a:avLst/>
          </a:prstGeom>
        </p:spPr>
      </p:pic>
      <p:pic>
        <p:nvPicPr>
          <p:cNvPr id="17" name="Imagen 16">
            <a:extLst>
              <a:ext uri="{FF2B5EF4-FFF2-40B4-BE49-F238E27FC236}">
                <a16:creationId xmlns:a16="http://schemas.microsoft.com/office/drawing/2014/main" id="{1D0B6A3D-B89C-426F-80A5-D2D49BAFC0F7}"/>
              </a:ext>
            </a:extLst>
          </p:cNvPr>
          <p:cNvPicPr>
            <a:picLocks noChangeAspect="1"/>
          </p:cNvPicPr>
          <p:nvPr/>
        </p:nvPicPr>
        <p:blipFill>
          <a:blip r:embed="rId9"/>
          <a:stretch>
            <a:fillRect/>
          </a:stretch>
        </p:blipFill>
        <p:spPr>
          <a:xfrm>
            <a:off x="749745" y="5880665"/>
            <a:ext cx="7925906" cy="676369"/>
          </a:xfrm>
          <a:prstGeom prst="rect">
            <a:avLst/>
          </a:prstGeom>
        </p:spPr>
      </p:pic>
      <p:sp>
        <p:nvSpPr>
          <p:cNvPr id="5" name="CuadroTexto 4">
            <a:extLst>
              <a:ext uri="{FF2B5EF4-FFF2-40B4-BE49-F238E27FC236}">
                <a16:creationId xmlns:a16="http://schemas.microsoft.com/office/drawing/2014/main" id="{4D45480F-8D9C-3573-4C9F-89675F937A36}"/>
              </a:ext>
            </a:extLst>
          </p:cNvPr>
          <p:cNvSpPr txBox="1"/>
          <p:nvPr/>
        </p:nvSpPr>
        <p:spPr>
          <a:xfrm>
            <a:off x="749745" y="6535715"/>
            <a:ext cx="3111949" cy="230832"/>
          </a:xfrm>
          <a:prstGeom prst="rect">
            <a:avLst/>
          </a:prstGeom>
          <a:noFill/>
        </p:spPr>
        <p:txBody>
          <a:bodyPr wrap="square" rtlCol="0">
            <a:spAutoFit/>
          </a:bodyPr>
          <a:lstStyle/>
          <a:p>
            <a:r>
              <a:rPr lang="es-MX" sz="900" dirty="0">
                <a:solidFill>
                  <a:schemeClr val="bg1"/>
                </a:solidFill>
              </a:rPr>
              <a:t>Figura 20:rocas,anclas, viento, tierra, metodología del velero.  </a:t>
            </a:r>
          </a:p>
        </p:txBody>
      </p:sp>
    </p:spTree>
    <p:extLst>
      <p:ext uri="{BB962C8B-B14F-4D97-AF65-F5344CB8AC3E}">
        <p14:creationId xmlns:p14="http://schemas.microsoft.com/office/powerpoint/2010/main" val="638436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29DE416-B425-DAA4-6ABF-51FC47EB2371}"/>
              </a:ext>
            </a:extLst>
          </p:cNvPr>
          <p:cNvSpPr txBox="1"/>
          <p:nvPr/>
        </p:nvSpPr>
        <p:spPr>
          <a:xfrm>
            <a:off x="108721" y="8955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DOCUMENTACIÓN SPRINT DOS</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9" name="CuadroTexto 8">
            <a:extLst>
              <a:ext uri="{FF2B5EF4-FFF2-40B4-BE49-F238E27FC236}">
                <a16:creationId xmlns:a16="http://schemas.microsoft.com/office/drawing/2014/main" id="{DCADA477-3A08-A378-470F-23A914A96A10}"/>
              </a:ext>
            </a:extLst>
          </p:cNvPr>
          <p:cNvSpPr txBox="1"/>
          <p:nvPr/>
        </p:nvSpPr>
        <p:spPr>
          <a:xfrm>
            <a:off x="108721" y="911875"/>
            <a:ext cx="4425518" cy="369332"/>
          </a:xfrm>
          <a:prstGeom prst="rect">
            <a:avLst/>
          </a:prstGeom>
          <a:noFill/>
        </p:spPr>
        <p:txBody>
          <a:bodyPr wrap="square" rtlCol="0">
            <a:spAutoFit/>
          </a:bodyPr>
          <a:lstStyle/>
          <a:p>
            <a:r>
              <a:rPr lang="es-MX" dirty="0"/>
              <a:t>Problemas abiertos</a:t>
            </a:r>
          </a:p>
        </p:txBody>
      </p:sp>
      <p:sp>
        <p:nvSpPr>
          <p:cNvPr id="6" name="CuadroTexto 5">
            <a:extLst>
              <a:ext uri="{FF2B5EF4-FFF2-40B4-BE49-F238E27FC236}">
                <a16:creationId xmlns:a16="http://schemas.microsoft.com/office/drawing/2014/main" id="{07FBB750-D654-D4BC-8708-E8C8DFFD652A}"/>
              </a:ext>
            </a:extLst>
          </p:cNvPr>
          <p:cNvSpPr txBox="1"/>
          <p:nvPr/>
        </p:nvSpPr>
        <p:spPr>
          <a:xfrm>
            <a:off x="108721" y="1455939"/>
            <a:ext cx="7883371" cy="923330"/>
          </a:xfrm>
          <a:prstGeom prst="rect">
            <a:avLst/>
          </a:prstGeom>
          <a:noFill/>
        </p:spPr>
        <p:txBody>
          <a:bodyPr wrap="square" rtlCol="0">
            <a:spAutoFit/>
          </a:bodyPr>
          <a:lstStyle/>
          <a:p>
            <a:r>
              <a:rPr lang="es-CL" sz="1800" dirty="0">
                <a:solidFill>
                  <a:srgbClr val="666666"/>
                </a:solidFill>
                <a:effectLst/>
                <a:latin typeface="Microsoft Sans Serif" panose="020B0604020202020204" pitchFamily="34" charset="0"/>
                <a:ea typeface="Calibri" panose="020F0502020204030204" pitchFamily="34" charset="0"/>
              </a:rPr>
              <a:t>Luego del segundo entregable a los usuarios surgió una nueva historia de usuario, la cual se encuentra en la siguiente tabla de priorización.</a:t>
            </a:r>
            <a:endParaRPr lang="es-MX" sz="1800" dirty="0">
              <a:solidFill>
                <a:srgbClr val="666666"/>
              </a:solidFill>
              <a:effectLst/>
              <a:latin typeface="Microsoft Sans Serif" panose="020B0604020202020204" pitchFamily="34" charset="0"/>
              <a:ea typeface="Calibri" panose="020F0502020204030204" pitchFamily="34" charset="0"/>
            </a:endParaRPr>
          </a:p>
          <a:p>
            <a:endParaRPr lang="es-MX" dirty="0"/>
          </a:p>
        </p:txBody>
      </p:sp>
      <p:pic>
        <p:nvPicPr>
          <p:cNvPr id="5" name="Imagen 4">
            <a:extLst>
              <a:ext uri="{FF2B5EF4-FFF2-40B4-BE49-F238E27FC236}">
                <a16:creationId xmlns:a16="http://schemas.microsoft.com/office/drawing/2014/main" id="{7B9AE219-4E3A-D900-827F-AA70240B513B}"/>
              </a:ext>
            </a:extLst>
          </p:cNvPr>
          <p:cNvPicPr>
            <a:picLocks noChangeAspect="1"/>
          </p:cNvPicPr>
          <p:nvPr/>
        </p:nvPicPr>
        <p:blipFill>
          <a:blip r:embed="rId5"/>
          <a:stretch>
            <a:fillRect/>
          </a:stretch>
        </p:blipFill>
        <p:spPr>
          <a:xfrm>
            <a:off x="219301" y="2379269"/>
            <a:ext cx="8030696" cy="1810003"/>
          </a:xfrm>
          <a:prstGeom prst="rect">
            <a:avLst/>
          </a:prstGeom>
        </p:spPr>
      </p:pic>
      <p:sp>
        <p:nvSpPr>
          <p:cNvPr id="3" name="CuadroTexto 2">
            <a:extLst>
              <a:ext uri="{FF2B5EF4-FFF2-40B4-BE49-F238E27FC236}">
                <a16:creationId xmlns:a16="http://schemas.microsoft.com/office/drawing/2014/main" id="{5AC8B59C-2750-88EF-0CF2-6A12B2FCC00A}"/>
              </a:ext>
            </a:extLst>
          </p:cNvPr>
          <p:cNvSpPr txBox="1"/>
          <p:nvPr/>
        </p:nvSpPr>
        <p:spPr>
          <a:xfrm>
            <a:off x="219301" y="4187753"/>
            <a:ext cx="3111949" cy="369332"/>
          </a:xfrm>
          <a:prstGeom prst="rect">
            <a:avLst/>
          </a:prstGeom>
          <a:noFill/>
        </p:spPr>
        <p:txBody>
          <a:bodyPr wrap="square" rtlCol="0">
            <a:spAutoFit/>
          </a:bodyPr>
          <a:lstStyle/>
          <a:p>
            <a:r>
              <a:rPr lang="es-MX" sz="900" dirty="0"/>
              <a:t>Figura 21:Tabla de los problemas abiertos encontrados. </a:t>
            </a:r>
            <a:r>
              <a:rPr lang="es-MX" sz="900" dirty="0">
                <a:solidFill>
                  <a:schemeClr val="bg1"/>
                </a:solidFill>
              </a:rPr>
              <a:t>Valparaíso.  </a:t>
            </a:r>
          </a:p>
        </p:txBody>
      </p:sp>
    </p:spTree>
    <p:extLst>
      <p:ext uri="{BB962C8B-B14F-4D97-AF65-F5344CB8AC3E}">
        <p14:creationId xmlns:p14="http://schemas.microsoft.com/office/powerpoint/2010/main" val="302894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29DE416-B425-DAA4-6ABF-51FC47EB2371}"/>
              </a:ext>
            </a:extLst>
          </p:cNvPr>
          <p:cNvSpPr txBox="1"/>
          <p:nvPr/>
        </p:nvSpPr>
        <p:spPr>
          <a:xfrm>
            <a:off x="108721" y="8955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TRABAJO FUTURO</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pic>
        <p:nvPicPr>
          <p:cNvPr id="10" name="Imagen 9">
            <a:extLst>
              <a:ext uri="{FF2B5EF4-FFF2-40B4-BE49-F238E27FC236}">
                <a16:creationId xmlns:a16="http://schemas.microsoft.com/office/drawing/2014/main" id="{6D4D051D-2231-3DD5-F8C5-8FDFF397EDC9}"/>
              </a:ext>
            </a:extLst>
          </p:cNvPr>
          <p:cNvPicPr>
            <a:picLocks noChangeAspect="1"/>
          </p:cNvPicPr>
          <p:nvPr/>
        </p:nvPicPr>
        <p:blipFill>
          <a:blip r:embed="rId5"/>
          <a:stretch>
            <a:fillRect/>
          </a:stretch>
        </p:blipFill>
        <p:spPr>
          <a:xfrm>
            <a:off x="2104866" y="1807354"/>
            <a:ext cx="4668795" cy="4499453"/>
          </a:xfrm>
          <a:prstGeom prst="rect">
            <a:avLst/>
          </a:prstGeom>
        </p:spPr>
      </p:pic>
      <p:sp>
        <p:nvSpPr>
          <p:cNvPr id="3" name="CuadroTexto 2">
            <a:extLst>
              <a:ext uri="{FF2B5EF4-FFF2-40B4-BE49-F238E27FC236}">
                <a16:creationId xmlns:a16="http://schemas.microsoft.com/office/drawing/2014/main" id="{A5FBACDF-48A0-5524-FA35-1C1238522CD6}"/>
              </a:ext>
            </a:extLst>
          </p:cNvPr>
          <p:cNvSpPr txBox="1"/>
          <p:nvPr/>
        </p:nvSpPr>
        <p:spPr>
          <a:xfrm>
            <a:off x="2012590" y="6330933"/>
            <a:ext cx="4601274" cy="230832"/>
          </a:xfrm>
          <a:prstGeom prst="rect">
            <a:avLst/>
          </a:prstGeom>
          <a:noFill/>
        </p:spPr>
        <p:txBody>
          <a:bodyPr wrap="square" rtlCol="0">
            <a:spAutoFit/>
          </a:bodyPr>
          <a:lstStyle/>
          <a:p>
            <a:r>
              <a:rPr lang="es-MX" sz="900" dirty="0"/>
              <a:t>Figura 22:Tabla del trabajo futuro, indica motivos por el cual no se harán.</a:t>
            </a:r>
            <a:endParaRPr lang="es-MX" sz="900" dirty="0">
              <a:solidFill>
                <a:schemeClr val="bg1"/>
              </a:solidFill>
            </a:endParaRPr>
          </a:p>
        </p:txBody>
      </p:sp>
    </p:spTree>
    <p:extLst>
      <p:ext uri="{BB962C8B-B14F-4D97-AF65-F5344CB8AC3E}">
        <p14:creationId xmlns:p14="http://schemas.microsoft.com/office/powerpoint/2010/main" val="3254416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29DE416-B425-DAA4-6ABF-51FC47EB2371}"/>
              </a:ext>
            </a:extLst>
          </p:cNvPr>
          <p:cNvSpPr txBox="1"/>
          <p:nvPr/>
        </p:nvSpPr>
        <p:spPr>
          <a:xfrm>
            <a:off x="108721" y="8955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DEMO</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9" name="CuadroTexto 8">
            <a:extLst>
              <a:ext uri="{FF2B5EF4-FFF2-40B4-BE49-F238E27FC236}">
                <a16:creationId xmlns:a16="http://schemas.microsoft.com/office/drawing/2014/main" id="{DCADA477-3A08-A378-470F-23A914A96A10}"/>
              </a:ext>
            </a:extLst>
          </p:cNvPr>
          <p:cNvSpPr txBox="1"/>
          <p:nvPr/>
        </p:nvSpPr>
        <p:spPr>
          <a:xfrm>
            <a:off x="108721" y="911875"/>
            <a:ext cx="4425518" cy="369332"/>
          </a:xfrm>
          <a:prstGeom prst="rect">
            <a:avLst/>
          </a:prstGeom>
          <a:noFill/>
        </p:spPr>
        <p:txBody>
          <a:bodyPr wrap="square" rtlCol="0">
            <a:spAutoFit/>
          </a:bodyPr>
          <a:lstStyle/>
          <a:p>
            <a:r>
              <a:rPr lang="es-MX" dirty="0"/>
              <a:t>Evidencia de liberación</a:t>
            </a:r>
          </a:p>
        </p:txBody>
      </p:sp>
      <p:pic>
        <p:nvPicPr>
          <p:cNvPr id="3" name="Imagen 2">
            <a:extLst>
              <a:ext uri="{FF2B5EF4-FFF2-40B4-BE49-F238E27FC236}">
                <a16:creationId xmlns:a16="http://schemas.microsoft.com/office/drawing/2014/main" id="{751DBDF9-49EC-1C5A-65E7-2D95385EA04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8248" y="1402672"/>
            <a:ext cx="1799559" cy="2670723"/>
          </a:xfrm>
          <a:prstGeom prst="rect">
            <a:avLst/>
          </a:prstGeom>
          <a:noFill/>
          <a:ln>
            <a:noFill/>
          </a:ln>
        </p:spPr>
      </p:pic>
      <p:pic>
        <p:nvPicPr>
          <p:cNvPr id="5" name="Imagen 4">
            <a:extLst>
              <a:ext uri="{FF2B5EF4-FFF2-40B4-BE49-F238E27FC236}">
                <a16:creationId xmlns:a16="http://schemas.microsoft.com/office/drawing/2014/main" id="{56BCE4AF-517F-32BF-9017-304B0F66D0F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4258" y="1433490"/>
            <a:ext cx="1645920" cy="2604756"/>
          </a:xfrm>
          <a:prstGeom prst="rect">
            <a:avLst/>
          </a:prstGeom>
          <a:noFill/>
          <a:ln>
            <a:noFill/>
          </a:ln>
        </p:spPr>
      </p:pic>
      <p:pic>
        <p:nvPicPr>
          <p:cNvPr id="8" name="Imagen 7">
            <a:extLst>
              <a:ext uri="{FF2B5EF4-FFF2-40B4-BE49-F238E27FC236}">
                <a16:creationId xmlns:a16="http://schemas.microsoft.com/office/drawing/2014/main" id="{802F7642-FBC2-FFE4-6AF7-E7B9489136F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721" y="4193737"/>
            <a:ext cx="1645920" cy="2604756"/>
          </a:xfrm>
          <a:prstGeom prst="rect">
            <a:avLst/>
          </a:prstGeom>
          <a:noFill/>
          <a:ln>
            <a:noFill/>
          </a:ln>
        </p:spPr>
      </p:pic>
      <p:pic>
        <p:nvPicPr>
          <p:cNvPr id="10" name="Imagen 9">
            <a:extLst>
              <a:ext uri="{FF2B5EF4-FFF2-40B4-BE49-F238E27FC236}">
                <a16:creationId xmlns:a16="http://schemas.microsoft.com/office/drawing/2014/main" id="{AFAB8741-8EF7-D460-A2C6-CD677C01AC1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06613" y="4193737"/>
            <a:ext cx="1818021" cy="2574710"/>
          </a:xfrm>
          <a:prstGeom prst="rect">
            <a:avLst/>
          </a:prstGeom>
          <a:noFill/>
          <a:ln>
            <a:noFill/>
          </a:ln>
        </p:spPr>
      </p:pic>
      <p:pic>
        <p:nvPicPr>
          <p:cNvPr id="11" name="Imagen 10">
            <a:extLst>
              <a:ext uri="{FF2B5EF4-FFF2-40B4-BE49-F238E27FC236}">
                <a16:creationId xmlns:a16="http://schemas.microsoft.com/office/drawing/2014/main" id="{4EAE0D11-B6A9-F1BE-8919-3E59E9322AB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8248" y="4137179"/>
            <a:ext cx="1799559" cy="2720821"/>
          </a:xfrm>
          <a:prstGeom prst="rect">
            <a:avLst/>
          </a:prstGeom>
          <a:noFill/>
          <a:ln>
            <a:noFill/>
          </a:ln>
        </p:spPr>
      </p:pic>
      <p:pic>
        <p:nvPicPr>
          <p:cNvPr id="12" name="Imagen 11">
            <a:extLst>
              <a:ext uri="{FF2B5EF4-FFF2-40B4-BE49-F238E27FC236}">
                <a16:creationId xmlns:a16="http://schemas.microsoft.com/office/drawing/2014/main" id="{75997428-E7CD-22F3-E105-8BCE0944BD0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8241" y="4126745"/>
            <a:ext cx="1645920" cy="2641702"/>
          </a:xfrm>
          <a:prstGeom prst="rect">
            <a:avLst/>
          </a:prstGeom>
          <a:noFill/>
          <a:ln>
            <a:noFill/>
          </a:ln>
        </p:spPr>
      </p:pic>
      <p:sp>
        <p:nvSpPr>
          <p:cNvPr id="13" name="Flecha: curvada hacia abajo 12">
            <a:extLst>
              <a:ext uri="{FF2B5EF4-FFF2-40B4-BE49-F238E27FC236}">
                <a16:creationId xmlns:a16="http://schemas.microsoft.com/office/drawing/2014/main" id="{9B6117E2-3698-4964-19CC-9E52D78EF7D2}"/>
              </a:ext>
            </a:extLst>
          </p:cNvPr>
          <p:cNvSpPr/>
          <p:nvPr/>
        </p:nvSpPr>
        <p:spPr>
          <a:xfrm>
            <a:off x="1837259" y="1236002"/>
            <a:ext cx="320015" cy="10898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Flecha: curvada hacia abajo 13">
            <a:extLst>
              <a:ext uri="{FF2B5EF4-FFF2-40B4-BE49-F238E27FC236}">
                <a16:creationId xmlns:a16="http://schemas.microsoft.com/office/drawing/2014/main" id="{8E6803F1-E0AA-36F7-237A-8F4C90487D74}"/>
              </a:ext>
            </a:extLst>
          </p:cNvPr>
          <p:cNvSpPr/>
          <p:nvPr/>
        </p:nvSpPr>
        <p:spPr>
          <a:xfrm>
            <a:off x="3480047" y="1171852"/>
            <a:ext cx="665825" cy="21834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Flecha: curvada hacia abajo 14">
            <a:extLst>
              <a:ext uri="{FF2B5EF4-FFF2-40B4-BE49-F238E27FC236}">
                <a16:creationId xmlns:a16="http://schemas.microsoft.com/office/drawing/2014/main" id="{7B9C9246-AF65-598D-0405-CC0E38C06A11}"/>
              </a:ext>
            </a:extLst>
          </p:cNvPr>
          <p:cNvSpPr/>
          <p:nvPr/>
        </p:nvSpPr>
        <p:spPr>
          <a:xfrm>
            <a:off x="5326602" y="1171852"/>
            <a:ext cx="530410" cy="17313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16" name="Imagen 15">
            <a:extLst>
              <a:ext uri="{FF2B5EF4-FFF2-40B4-BE49-F238E27FC236}">
                <a16:creationId xmlns:a16="http://schemas.microsoft.com/office/drawing/2014/main" id="{93D0348B-F21D-AAF7-5477-FC91D2C36668}"/>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242" y="1390195"/>
            <a:ext cx="1818021" cy="2723873"/>
          </a:xfrm>
          <a:prstGeom prst="rect">
            <a:avLst/>
          </a:prstGeom>
          <a:noFill/>
          <a:ln>
            <a:noFill/>
          </a:ln>
        </p:spPr>
      </p:pic>
      <p:pic>
        <p:nvPicPr>
          <p:cNvPr id="17" name="Imagen 16">
            <a:extLst>
              <a:ext uri="{FF2B5EF4-FFF2-40B4-BE49-F238E27FC236}">
                <a16:creationId xmlns:a16="http://schemas.microsoft.com/office/drawing/2014/main" id="{135CC2D3-5152-9A78-68D9-8E62669C382C}"/>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15877" y="1402672"/>
            <a:ext cx="1645920" cy="2711397"/>
          </a:xfrm>
          <a:prstGeom prst="rect">
            <a:avLst/>
          </a:prstGeom>
          <a:noFill/>
          <a:ln>
            <a:noFill/>
          </a:ln>
        </p:spPr>
      </p:pic>
    </p:spTree>
    <p:extLst>
      <p:ext uri="{BB962C8B-B14F-4D97-AF65-F5344CB8AC3E}">
        <p14:creationId xmlns:p14="http://schemas.microsoft.com/office/powerpoint/2010/main" val="1886900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adroTexto 16"/>
          <p:cNvSpPr txBox="1"/>
          <p:nvPr/>
        </p:nvSpPr>
        <p:spPr>
          <a:xfrm>
            <a:off x="628650" y="1005156"/>
            <a:ext cx="3295650" cy="1323439"/>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Tx/>
              <a:buSzTx/>
              <a:tabLst/>
              <a:defRPr/>
            </a:pPr>
            <a:r>
              <a:rPr lang="en-US" sz="3500" b="1" kern="1200" dirty="0" err="1">
                <a:solidFill>
                  <a:schemeClr val="bg1"/>
                </a:solidFill>
                <a:latin typeface="+mj-lt"/>
                <a:ea typeface="+mj-ea"/>
                <a:cs typeface="+mj-cs"/>
              </a:rPr>
              <a:t>Formulación</a:t>
            </a:r>
            <a:r>
              <a:rPr lang="en-US" sz="3500" b="1" kern="1200" dirty="0">
                <a:solidFill>
                  <a:schemeClr val="bg1"/>
                </a:solidFill>
                <a:latin typeface="+mj-lt"/>
                <a:ea typeface="+mj-ea"/>
                <a:cs typeface="+mj-cs"/>
              </a:rPr>
              <a:t> del </a:t>
            </a:r>
            <a:r>
              <a:rPr lang="en-US" sz="3500" b="1" kern="1200" dirty="0" err="1">
                <a:solidFill>
                  <a:schemeClr val="bg1"/>
                </a:solidFill>
                <a:latin typeface="+mj-lt"/>
                <a:ea typeface="+mj-ea"/>
                <a:cs typeface="+mj-cs"/>
              </a:rPr>
              <a:t>problema</a:t>
            </a:r>
            <a:r>
              <a:rPr lang="en-US" sz="3500" b="1" kern="1200" dirty="0">
                <a:solidFill>
                  <a:schemeClr val="bg1"/>
                </a:solidFill>
                <a:latin typeface="+mj-lt"/>
                <a:ea typeface="+mj-ea"/>
                <a:cs typeface="+mj-cs"/>
              </a:rPr>
              <a:t>.</a:t>
            </a:r>
            <a:endParaRPr kumimoji="0" lang="en-US" sz="3500" b="1" i="0" u="none" strike="noStrike" kern="1200" cap="none" spc="0" normalizeH="0" baseline="0" noProof="0" dirty="0">
              <a:ln>
                <a:noFill/>
              </a:ln>
              <a:solidFill>
                <a:schemeClr val="bg1"/>
              </a:solidFill>
              <a:effectLst/>
              <a:uLnTx/>
              <a:uFillTx/>
              <a:latin typeface="+mj-lt"/>
              <a:ea typeface="+mj-ea"/>
              <a:cs typeface="+mj-cs"/>
            </a:endParaRPr>
          </a:p>
        </p:txBody>
      </p:sp>
      <p:sp>
        <p:nvSpPr>
          <p:cNvPr id="3" name="CuadroTexto 2">
            <a:extLst>
              <a:ext uri="{FF2B5EF4-FFF2-40B4-BE49-F238E27FC236}">
                <a16:creationId xmlns:a16="http://schemas.microsoft.com/office/drawing/2014/main" id="{9C4F8DC0-47DF-7C50-DE43-3D826FFFAF3B}"/>
              </a:ext>
            </a:extLst>
          </p:cNvPr>
          <p:cNvSpPr txBox="1"/>
          <p:nvPr/>
        </p:nvSpPr>
        <p:spPr>
          <a:xfrm>
            <a:off x="628650" y="2467992"/>
            <a:ext cx="3295650" cy="313270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CL" sz="1100" dirty="0">
                <a:solidFill>
                  <a:schemeClr val="bg1"/>
                </a:solidFill>
                <a:effectLst/>
                <a:latin typeface="Microsoft Sans Serif" panose="020B0604020202020204" pitchFamily="34" charset="0"/>
                <a:ea typeface="Calibri" panose="020F0502020204030204" pitchFamily="34" charset="0"/>
              </a:rPr>
              <a:t>Efectos: ocurrencia de accidentes personales o materiales.</a:t>
            </a:r>
          </a:p>
          <a:p>
            <a:pPr indent="-228600">
              <a:lnSpc>
                <a:spcPct val="90000"/>
              </a:lnSpc>
              <a:spcAft>
                <a:spcPts val="600"/>
              </a:spcAft>
              <a:buFont typeface="Arial" panose="020B0604020202020204" pitchFamily="34" charset="0"/>
              <a:buChar char="•"/>
            </a:pPr>
            <a:endParaRPr lang="es-CL" sz="1100" dirty="0">
              <a:solidFill>
                <a:schemeClr val="bg1"/>
              </a:solidFill>
              <a:latin typeface="Microsoft Sans Serif" panose="020B0604020202020204" pitchFamily="34" charset="0"/>
            </a:endParaRPr>
          </a:p>
          <a:p>
            <a:pPr indent="-228600">
              <a:lnSpc>
                <a:spcPct val="90000"/>
              </a:lnSpc>
              <a:spcAft>
                <a:spcPts val="600"/>
              </a:spcAft>
              <a:buFont typeface="Arial" panose="020B0604020202020204" pitchFamily="34" charset="0"/>
              <a:buChar char="•"/>
            </a:pPr>
            <a:r>
              <a:rPr lang="es-CL" sz="1100" dirty="0">
                <a:solidFill>
                  <a:schemeClr val="bg1"/>
                </a:solidFill>
                <a:effectLst/>
                <a:latin typeface="Microsoft Sans Serif" panose="020B0604020202020204" pitchFamily="34" charset="0"/>
                <a:ea typeface="Calibri" panose="020F0502020204030204" pitchFamily="34" charset="0"/>
              </a:rPr>
              <a:t>Problema: Falta de información oportuna en un periodo de tiempo que no excedan los 60 minutos para peatones.</a:t>
            </a:r>
          </a:p>
          <a:p>
            <a:pPr indent="-228600">
              <a:lnSpc>
                <a:spcPct val="90000"/>
              </a:lnSpc>
              <a:spcAft>
                <a:spcPts val="600"/>
              </a:spcAft>
              <a:buFont typeface="Arial" panose="020B0604020202020204" pitchFamily="34" charset="0"/>
              <a:buChar char="•"/>
            </a:pPr>
            <a:endParaRPr lang="es-CL" sz="1100" dirty="0">
              <a:solidFill>
                <a:schemeClr val="bg1"/>
              </a:solidFill>
              <a:latin typeface="Microsoft Sans Serif" panose="020B0604020202020204" pitchFamily="34" charset="0"/>
            </a:endParaRPr>
          </a:p>
          <a:p>
            <a:pPr indent="-228600">
              <a:lnSpc>
                <a:spcPct val="90000"/>
              </a:lnSpc>
              <a:spcAft>
                <a:spcPts val="600"/>
              </a:spcAft>
              <a:buFont typeface="Arial" panose="020B0604020202020204" pitchFamily="34" charset="0"/>
              <a:buChar char="•"/>
            </a:pPr>
            <a:r>
              <a:rPr lang="es-CL" sz="1100" dirty="0">
                <a:solidFill>
                  <a:schemeClr val="bg1"/>
                </a:solidFill>
                <a:effectLst/>
                <a:latin typeface="Microsoft Sans Serif" panose="020B0604020202020204" pitchFamily="34" charset="0"/>
                <a:ea typeface="Calibri" panose="020F0502020204030204" pitchFamily="34" charset="0"/>
              </a:rPr>
              <a:t>Causas: proceso de validación de reclamos demasiado extenso, tiempo de respuesta extendido a reclamos registrados.</a:t>
            </a:r>
            <a:endParaRPr lang="en-US" sz="1100" dirty="0">
              <a:solidFill>
                <a:schemeClr val="bg1"/>
              </a:solidFill>
            </a:endParaRPr>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24603" r="30198" b="-1"/>
          <a:stretch/>
        </p:blipFill>
        <p:spPr>
          <a:xfrm>
            <a:off x="4360545" y="2"/>
            <a:ext cx="4783455" cy="3333749"/>
          </a:xfrm>
          <a:custGeom>
            <a:avLst/>
            <a:gdLst/>
            <a:ahLst/>
            <a:cxnLst/>
            <a:rect l="l" t="t" r="r" b="b"/>
            <a:pathLst>
              <a:path w="6377940" h="3333749">
                <a:moveTo>
                  <a:pt x="0" y="0"/>
                </a:moveTo>
                <a:lnTo>
                  <a:pt x="6377940" y="0"/>
                </a:lnTo>
                <a:lnTo>
                  <a:pt x="6377940" y="3333749"/>
                </a:lnTo>
                <a:lnTo>
                  <a:pt x="174585" y="3333749"/>
                </a:lnTo>
                <a:lnTo>
                  <a:pt x="0" y="2202180"/>
                </a:lnTo>
                <a:close/>
              </a:path>
            </a:pathLst>
          </a:custGeom>
        </p:spPr>
      </p:pic>
      <p:pic>
        <p:nvPicPr>
          <p:cNvPr id="5" name="Imagen 4">
            <a:extLst>
              <a:ext uri="{FF2B5EF4-FFF2-40B4-BE49-F238E27FC236}">
                <a16:creationId xmlns:a16="http://schemas.microsoft.com/office/drawing/2014/main" id="{DE9C23F6-F549-14EB-771B-F39BC35EC4D7}"/>
              </a:ext>
            </a:extLst>
          </p:cNvPr>
          <p:cNvPicPr>
            <a:picLocks noChangeAspect="1"/>
          </p:cNvPicPr>
          <p:nvPr/>
        </p:nvPicPr>
        <p:blipFill rotWithShape="1">
          <a:blip r:embed="rId4"/>
          <a:srcRect r="19291" b="2"/>
          <a:stretch/>
        </p:blipFill>
        <p:spPr>
          <a:xfrm>
            <a:off x="4360545" y="3524252"/>
            <a:ext cx="4783455" cy="3106559"/>
          </a:xfrm>
          <a:custGeom>
            <a:avLst/>
            <a:gdLst/>
            <a:ahLst/>
            <a:cxnLst/>
            <a:rect l="l" t="t" r="r" b="b"/>
            <a:pathLst>
              <a:path w="6377940" h="3333748">
                <a:moveTo>
                  <a:pt x="203977" y="0"/>
                </a:moveTo>
                <a:lnTo>
                  <a:pt x="6377940" y="0"/>
                </a:lnTo>
                <a:lnTo>
                  <a:pt x="6377940" y="3333748"/>
                </a:lnTo>
                <a:lnTo>
                  <a:pt x="0" y="3333748"/>
                </a:lnTo>
                <a:lnTo>
                  <a:pt x="525780" y="1931668"/>
                </a:lnTo>
                <a:lnTo>
                  <a:pt x="205740" y="11428"/>
                </a:lnTo>
                <a:close/>
              </a:path>
            </a:pathLst>
          </a:custGeom>
        </p:spPr>
      </p:pic>
      <p:grpSp>
        <p:nvGrpSpPr>
          <p:cNvPr id="24" name="Group 23">
            <a:extLst>
              <a:ext uri="{FF2B5EF4-FFF2-40B4-BE49-F238E27FC236}">
                <a16:creationId xmlns:a16="http://schemas.microsoft.com/office/drawing/2014/main" id="{364A290D-B7BC-40B4-AB97-0C801BCCE2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4268" y="544"/>
            <a:ext cx="656037" cy="6857455"/>
            <a:chOff x="5632358" y="544"/>
            <a:chExt cx="874716" cy="6857455"/>
          </a:xfrm>
        </p:grpSpPr>
        <p:sp>
          <p:nvSpPr>
            <p:cNvPr id="25" name="Freeform: Shape 24">
              <a:extLst>
                <a:ext uri="{FF2B5EF4-FFF2-40B4-BE49-F238E27FC236}">
                  <a16:creationId xmlns:a16="http://schemas.microsoft.com/office/drawing/2014/main" id="{3C60D1EB-842B-4027-9728-E57314926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44E103E5-C039-4EA4-843B-AD566B5C9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4" name="CuadroTexto 3">
            <a:extLst>
              <a:ext uri="{FF2B5EF4-FFF2-40B4-BE49-F238E27FC236}">
                <a16:creationId xmlns:a16="http://schemas.microsoft.com/office/drawing/2014/main" id="{0E454FB4-9684-09AC-FE45-53B321832B7C}"/>
              </a:ext>
            </a:extLst>
          </p:cNvPr>
          <p:cNvSpPr txBox="1"/>
          <p:nvPr/>
        </p:nvSpPr>
        <p:spPr>
          <a:xfrm>
            <a:off x="4914594" y="6637050"/>
            <a:ext cx="3675356" cy="262793"/>
          </a:xfrm>
          <a:prstGeom prst="rect">
            <a:avLst/>
          </a:prstGeom>
        </p:spPr>
        <p:txBody>
          <a:bodyPr vert="horz" lIns="91440" tIns="45720" rIns="91440" bIns="45720" rtlCol="0">
            <a:normAutofit fontScale="85000" lnSpcReduction="10000"/>
          </a:bodyPr>
          <a:lstStyle/>
          <a:p>
            <a:pPr>
              <a:lnSpc>
                <a:spcPct val="90000"/>
              </a:lnSpc>
              <a:spcAft>
                <a:spcPts val="600"/>
              </a:spcAft>
            </a:pPr>
            <a:r>
              <a:rPr lang="en-US" sz="1400" dirty="0">
                <a:solidFill>
                  <a:schemeClr val="bg1"/>
                </a:solidFill>
              </a:rPr>
              <a:t>Imagen 3: </a:t>
            </a:r>
            <a:r>
              <a:rPr lang="en-US" sz="1400" dirty="0" err="1">
                <a:solidFill>
                  <a:schemeClr val="bg1"/>
                </a:solidFill>
              </a:rPr>
              <a:t>Desperfecto</a:t>
            </a:r>
            <a:r>
              <a:rPr lang="en-US" sz="1400" dirty="0">
                <a:solidFill>
                  <a:schemeClr val="bg1"/>
                </a:solidFill>
              </a:rPr>
              <a:t> </a:t>
            </a:r>
            <a:r>
              <a:rPr lang="es-CL" sz="1400" dirty="0">
                <a:solidFill>
                  <a:schemeClr val="bg1"/>
                </a:solidFill>
                <a:latin typeface="Calibri" panose="020F0502020204030204" pitchFamily="34" charset="0"/>
                <a:ea typeface="Calibri" panose="020F0502020204030204" pitchFamily="34" charset="0"/>
              </a:rPr>
              <a:t> Las Salinas, Viña del Mar Chile.</a:t>
            </a:r>
            <a:r>
              <a:rPr lang="en-US" sz="1400" dirty="0">
                <a:solidFill>
                  <a:schemeClr val="bg1"/>
                </a:solidFill>
              </a:rPr>
              <a:t> </a:t>
            </a:r>
          </a:p>
        </p:txBody>
      </p:sp>
      <p:pic>
        <p:nvPicPr>
          <p:cNvPr id="8" name="Imagen 7">
            <a:extLst>
              <a:ext uri="{FF2B5EF4-FFF2-40B4-BE49-F238E27FC236}">
                <a16:creationId xmlns:a16="http://schemas.microsoft.com/office/drawing/2014/main" id="{1FE2B0E5-5DAB-3E69-9B70-F6D605C1C6A3}"/>
              </a:ext>
            </a:extLst>
          </p:cNvPr>
          <p:cNvPicPr>
            <a:picLocks noChangeAspect="1"/>
          </p:cNvPicPr>
          <p:nvPr/>
        </p:nvPicPr>
        <p:blipFill>
          <a:blip r:embed="rId7"/>
          <a:stretch>
            <a:fillRect/>
          </a:stretch>
        </p:blipFill>
        <p:spPr>
          <a:xfrm>
            <a:off x="4960242" y="807869"/>
            <a:ext cx="3275845" cy="2048892"/>
          </a:xfrm>
          <a:prstGeom prst="rect">
            <a:avLst/>
          </a:prstGeom>
        </p:spPr>
      </p:pic>
      <p:sp>
        <p:nvSpPr>
          <p:cNvPr id="9" name="CuadroTexto 8">
            <a:extLst>
              <a:ext uri="{FF2B5EF4-FFF2-40B4-BE49-F238E27FC236}">
                <a16:creationId xmlns:a16="http://schemas.microsoft.com/office/drawing/2014/main" id="{95744B3D-0EC0-ACF9-36E1-4834F8E096CF}"/>
              </a:ext>
            </a:extLst>
          </p:cNvPr>
          <p:cNvSpPr txBox="1"/>
          <p:nvPr/>
        </p:nvSpPr>
        <p:spPr>
          <a:xfrm>
            <a:off x="4880305" y="2915865"/>
            <a:ext cx="367535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solidFill>
                  <a:schemeClr val="bg1"/>
                </a:solidFill>
              </a:rPr>
              <a:t>Imagen 2: Técnica del árbol del </a:t>
            </a:r>
            <a:r>
              <a:rPr lang="en-US" sz="1400" dirty="0" err="1">
                <a:solidFill>
                  <a:schemeClr val="bg1"/>
                </a:solidFill>
              </a:rPr>
              <a:t>problemas</a:t>
            </a:r>
            <a:r>
              <a:rPr lang="es-CL" sz="1400" dirty="0">
                <a:solidFill>
                  <a:schemeClr val="bg1"/>
                </a:solidFill>
                <a:latin typeface="Calibri" panose="020F0502020204030204" pitchFamily="34" charset="0"/>
                <a:ea typeface="Calibri" panose="020F0502020204030204" pitchFamily="34" charset="0"/>
              </a:rPr>
              <a:t>.</a:t>
            </a:r>
            <a:r>
              <a:rPr lang="en-US" sz="1400" dirty="0">
                <a:solidFill>
                  <a:schemeClr val="bg1"/>
                </a:solidFill>
              </a:rPr>
              <a:t> </a:t>
            </a:r>
          </a:p>
        </p:txBody>
      </p:sp>
    </p:spTree>
    <p:extLst>
      <p:ext uri="{BB962C8B-B14F-4D97-AF65-F5344CB8AC3E}">
        <p14:creationId xmlns:p14="http://schemas.microsoft.com/office/powerpoint/2010/main" val="67932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Diagrama Ishikawa</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pic>
        <p:nvPicPr>
          <p:cNvPr id="3" name="Imagen 2" descr="Diagrama&#10;&#10;Descripción generada automáticamente">
            <a:extLst>
              <a:ext uri="{FF2B5EF4-FFF2-40B4-BE49-F238E27FC236}">
                <a16:creationId xmlns:a16="http://schemas.microsoft.com/office/drawing/2014/main" id="{39B00C53-252E-8D2E-BB61-E24747F6B39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270" y="1589105"/>
            <a:ext cx="8632730" cy="4819188"/>
          </a:xfrm>
          <a:prstGeom prst="rect">
            <a:avLst/>
          </a:prstGeom>
          <a:noFill/>
          <a:ln>
            <a:noFill/>
          </a:ln>
        </p:spPr>
      </p:pic>
      <p:sp>
        <p:nvSpPr>
          <p:cNvPr id="8" name="CuadroTexto 7">
            <a:extLst>
              <a:ext uri="{FF2B5EF4-FFF2-40B4-BE49-F238E27FC236}">
                <a16:creationId xmlns:a16="http://schemas.microsoft.com/office/drawing/2014/main" id="{91DA1A17-8554-1D24-EAB8-61408C33D3EB}"/>
              </a:ext>
            </a:extLst>
          </p:cNvPr>
          <p:cNvSpPr txBox="1"/>
          <p:nvPr/>
        </p:nvSpPr>
        <p:spPr>
          <a:xfrm>
            <a:off x="405958" y="6602590"/>
            <a:ext cx="5186973"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4: Ishikawa Safe Travel Map</a:t>
            </a:r>
            <a:endParaRPr lang="en-US" sz="1400" dirty="0">
              <a:solidFill>
                <a:schemeClr val="bg1"/>
              </a:solidFill>
            </a:endParaRPr>
          </a:p>
        </p:txBody>
      </p:sp>
    </p:spTree>
    <p:extLst>
      <p:ext uri="{BB962C8B-B14F-4D97-AF65-F5344CB8AC3E}">
        <p14:creationId xmlns:p14="http://schemas.microsoft.com/office/powerpoint/2010/main" val="713263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Levantamiento de información por Focus Group</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479394" y="1225118"/>
            <a:ext cx="7022237" cy="3840282"/>
          </a:xfrm>
          <a:prstGeom prst="rect">
            <a:avLst/>
          </a:prstGeom>
          <a:noFill/>
        </p:spPr>
        <p:txBody>
          <a:bodyPr wrap="square" rtlCol="0">
            <a:spAutoFit/>
          </a:bodyPr>
          <a:lstStyle/>
          <a:p>
            <a:r>
              <a:rPr lang="es-CL" sz="1800" dirty="0">
                <a:solidFill>
                  <a:srgbClr val="666666"/>
                </a:solidFill>
                <a:effectLst/>
                <a:latin typeface="Calibri" panose="020F0502020204030204" pitchFamily="34" charset="0"/>
                <a:ea typeface="Calibri" panose="020F0502020204030204" pitchFamily="34" charset="0"/>
              </a:rPr>
              <a:t>Por medio de la aplicación WhatsApp se creó un grupo conformado por treinta personas las cuales accedieron a dar su opinión.</a:t>
            </a:r>
          </a:p>
          <a:p>
            <a:endParaRPr lang="es-CL" sz="1800" dirty="0">
              <a:solidFill>
                <a:srgbClr val="666666"/>
              </a:solidFill>
              <a:effectLst/>
              <a:latin typeface="Calibri" panose="020F0502020204030204" pitchFamily="34" charset="0"/>
              <a:ea typeface="Calibri" panose="020F0502020204030204" pitchFamily="34" charset="0"/>
            </a:endParaRPr>
          </a:p>
          <a:p>
            <a:pPr algn="just"/>
            <a:r>
              <a:rPr lang="es-CL" sz="1800" dirty="0">
                <a:solidFill>
                  <a:srgbClr val="666666"/>
                </a:solidFill>
                <a:effectLst/>
                <a:latin typeface="Calibri" panose="020F0502020204030204" pitchFamily="34" charset="0"/>
                <a:ea typeface="Calibri" panose="020F0502020204030204" pitchFamily="34" charset="0"/>
              </a:rPr>
              <a:t>Las personas comentaron que la aplicación debería permitir:</a:t>
            </a:r>
            <a:endParaRPr lang="es-MX" sz="1800" dirty="0">
              <a:solidFill>
                <a:srgbClr val="666666"/>
              </a:solidFill>
              <a:effectLst/>
              <a:latin typeface="Microsoft Sans Serif" panose="020B0604020202020204" pitchFamily="34" charset="0"/>
              <a:ea typeface="Calibri" panose="020F0502020204030204" pitchFamily="34" charset="0"/>
            </a:endParaRPr>
          </a:p>
          <a:p>
            <a:pPr algn="just"/>
            <a:r>
              <a:rPr lang="es-CL" sz="1800" dirty="0">
                <a:solidFill>
                  <a:srgbClr val="666666"/>
                </a:solidFill>
                <a:effectLst/>
                <a:latin typeface="Calibri" panose="020F0502020204030204" pitchFamily="34" charset="0"/>
                <a:ea typeface="Calibri" panose="020F0502020204030204" pitchFamily="34" charset="0"/>
              </a:rPr>
              <a:t> </a:t>
            </a:r>
            <a:endParaRPr lang="es-MX" sz="1800" dirty="0">
              <a:solidFill>
                <a:srgbClr val="666666"/>
              </a:solidFill>
              <a:effectLst/>
              <a:latin typeface="Microsoft Sans Serif" panose="020B0604020202020204" pitchFamily="34" charset="0"/>
              <a:ea typeface="Calibri" panose="020F0502020204030204" pitchFamily="34" charset="0"/>
            </a:endParaRPr>
          </a:p>
          <a:p>
            <a:pPr marL="342900" lvl="0" indent="-342900" algn="l">
              <a:lnSpc>
                <a:spcPct val="107000"/>
              </a:lnSpc>
              <a:spcAft>
                <a:spcPts val="800"/>
              </a:spcAft>
              <a:buFont typeface="Symbol" panose="05050102010706020507" pitchFamily="18" charset="2"/>
              <a:buChar char=""/>
            </a:pPr>
            <a:r>
              <a:rPr lang="es-CL" sz="1800" dirty="0">
                <a:solidFill>
                  <a:srgbClr val="666666"/>
                </a:solidFill>
                <a:effectLst/>
                <a:latin typeface="Calibri" panose="020F0502020204030204" pitchFamily="34" charset="0"/>
                <a:ea typeface="Calibri" panose="020F0502020204030204" pitchFamily="34" charset="0"/>
              </a:rPr>
              <a:t>Sacar una captura de imagen y dar breve descripción de esta captura.</a:t>
            </a:r>
            <a:endParaRPr lang="es-MX" sz="1800" dirty="0">
              <a:solidFill>
                <a:srgbClr val="666666"/>
              </a:solidFill>
              <a:effectLst/>
              <a:latin typeface="Microsoft Sans Serif" panose="020B0604020202020204" pitchFamily="34" charset="0"/>
              <a:ea typeface="Calibri" panose="020F0502020204030204" pitchFamily="34" charset="0"/>
            </a:endParaRPr>
          </a:p>
          <a:p>
            <a:pPr marL="342900" lvl="0" indent="-342900" algn="l">
              <a:lnSpc>
                <a:spcPct val="107000"/>
              </a:lnSpc>
              <a:spcAft>
                <a:spcPts val="800"/>
              </a:spcAft>
              <a:buFont typeface="Symbol" panose="05050102010706020507" pitchFamily="18" charset="2"/>
              <a:buChar char=""/>
            </a:pPr>
            <a:r>
              <a:rPr lang="es-CL" sz="1800" dirty="0">
                <a:solidFill>
                  <a:srgbClr val="666666"/>
                </a:solidFill>
                <a:effectLst/>
                <a:latin typeface="Calibri" panose="020F0502020204030204" pitchFamily="34" charset="0"/>
                <a:ea typeface="Calibri" panose="020F0502020204030204" pitchFamily="34" charset="0"/>
              </a:rPr>
              <a:t>Que la aplicación por medio del GPS del celular de una geo referenciación desde donde se produjo dicha denuncia, que esta lleve el nombre y RUT de la persona que hizo dicha denuncia. </a:t>
            </a:r>
            <a:endParaRPr lang="es-MX" sz="1800" dirty="0">
              <a:solidFill>
                <a:srgbClr val="666666"/>
              </a:solidFill>
              <a:effectLst/>
              <a:latin typeface="Microsoft Sans Serif" panose="020B0604020202020204" pitchFamily="34" charset="0"/>
              <a:ea typeface="Calibri" panose="020F0502020204030204" pitchFamily="34" charset="0"/>
            </a:endParaRPr>
          </a:p>
          <a:p>
            <a:pPr marL="342900" lvl="0" indent="-342900" algn="l">
              <a:lnSpc>
                <a:spcPct val="107000"/>
              </a:lnSpc>
              <a:spcAft>
                <a:spcPts val="800"/>
              </a:spcAft>
              <a:buFont typeface="Symbol" panose="05050102010706020507" pitchFamily="18" charset="2"/>
              <a:buChar char=""/>
            </a:pPr>
            <a:r>
              <a:rPr lang="es-CL" sz="1800" dirty="0">
                <a:solidFill>
                  <a:srgbClr val="666666"/>
                </a:solidFill>
                <a:effectLst/>
                <a:latin typeface="Calibri" panose="020F0502020204030204" pitchFamily="34" charset="0"/>
                <a:ea typeface="Calibri" panose="020F0502020204030204" pitchFamily="34" charset="0"/>
              </a:rPr>
              <a:t>Que otras personas puedan ver y calificar si la denuncia hecha es verídica o falsa.</a:t>
            </a:r>
            <a:endParaRPr lang="es-MX" sz="1800" dirty="0">
              <a:solidFill>
                <a:srgbClr val="666666"/>
              </a:solidFill>
              <a:effectLst/>
              <a:latin typeface="Microsoft Sans Serif" panose="020B0604020202020204" pitchFamily="34" charset="0"/>
              <a:ea typeface="Calibri" panose="020F0502020204030204" pitchFamily="34" charset="0"/>
            </a:endParaRPr>
          </a:p>
          <a:p>
            <a:endParaRPr lang="es-MX" dirty="0"/>
          </a:p>
        </p:txBody>
      </p:sp>
    </p:spTree>
    <p:extLst>
      <p:ext uri="{BB962C8B-B14F-4D97-AF65-F5344CB8AC3E}">
        <p14:creationId xmlns:p14="http://schemas.microsoft.com/office/powerpoint/2010/main" val="203053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rPr>
              <a:t>Requisitos de alto nivel </a:t>
            </a:r>
            <a:r>
              <a:rPr lang="es-ES_tradnl" sz="2400" b="1" dirty="0">
                <a:solidFill>
                  <a:prstClr val="white"/>
                </a:solidFill>
                <a:latin typeface="Helvetica" pitchFamily="2" charset="0"/>
                <a:ea typeface="Gungsuh" charset="-127"/>
                <a:cs typeface="Gungsuh" charset="-127"/>
              </a:rPr>
              <a:t>clasificación</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6" name="CuadroTexto 5">
            <a:extLst>
              <a:ext uri="{FF2B5EF4-FFF2-40B4-BE49-F238E27FC236}">
                <a16:creationId xmlns:a16="http://schemas.microsoft.com/office/drawing/2014/main" id="{B26B0CF5-6FA3-CE9C-5FE5-F96D69A5EBF6}"/>
              </a:ext>
            </a:extLst>
          </p:cNvPr>
          <p:cNvSpPr txBox="1"/>
          <p:nvPr/>
        </p:nvSpPr>
        <p:spPr>
          <a:xfrm>
            <a:off x="4505214" y="6505654"/>
            <a:ext cx="4441691"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5:Tabla de </a:t>
            </a:r>
            <a:r>
              <a:rPr lang="en-US" sz="1400" dirty="0" err="1"/>
              <a:t>requisitos</a:t>
            </a:r>
            <a:r>
              <a:rPr lang="en-US" sz="1400" dirty="0"/>
              <a:t> Safe Travel Map</a:t>
            </a:r>
            <a:endParaRPr lang="en-US" sz="1400" dirty="0">
              <a:solidFill>
                <a:schemeClr val="bg1"/>
              </a:solidFill>
            </a:endParaRPr>
          </a:p>
        </p:txBody>
      </p:sp>
      <p:pic>
        <p:nvPicPr>
          <p:cNvPr id="9" name="Imagen 8">
            <a:extLst>
              <a:ext uri="{FF2B5EF4-FFF2-40B4-BE49-F238E27FC236}">
                <a16:creationId xmlns:a16="http://schemas.microsoft.com/office/drawing/2014/main" id="{81B66163-0457-397C-0CEC-4C61A8E6A7B8}"/>
              </a:ext>
            </a:extLst>
          </p:cNvPr>
          <p:cNvPicPr>
            <a:picLocks noChangeAspect="1"/>
          </p:cNvPicPr>
          <p:nvPr/>
        </p:nvPicPr>
        <p:blipFill>
          <a:blip r:embed="rId5"/>
          <a:stretch>
            <a:fillRect/>
          </a:stretch>
        </p:blipFill>
        <p:spPr>
          <a:xfrm>
            <a:off x="4572000" y="1982736"/>
            <a:ext cx="4374905" cy="4479963"/>
          </a:xfrm>
          <a:prstGeom prst="rect">
            <a:avLst/>
          </a:prstGeom>
        </p:spPr>
      </p:pic>
      <p:sp>
        <p:nvSpPr>
          <p:cNvPr id="10" name="CuadroTexto 9">
            <a:extLst>
              <a:ext uri="{FF2B5EF4-FFF2-40B4-BE49-F238E27FC236}">
                <a16:creationId xmlns:a16="http://schemas.microsoft.com/office/drawing/2014/main" id="{94FA6050-E410-F026-50E1-B8843624C61E}"/>
              </a:ext>
            </a:extLst>
          </p:cNvPr>
          <p:cNvSpPr txBox="1"/>
          <p:nvPr/>
        </p:nvSpPr>
        <p:spPr>
          <a:xfrm>
            <a:off x="263878" y="926899"/>
            <a:ext cx="4241336" cy="923330"/>
          </a:xfrm>
          <a:prstGeom prst="rect">
            <a:avLst/>
          </a:prstGeom>
          <a:noFill/>
        </p:spPr>
        <p:txBody>
          <a:bodyPr wrap="square" rtlCol="0">
            <a:spAutoFit/>
          </a:bodyPr>
          <a:lstStyle/>
          <a:p>
            <a:r>
              <a:rPr lang="es-MX" dirty="0"/>
              <a:t>Los requisitos obtenidos del Focus Group fueron ordenados y clasificados en funcional o no funcional</a:t>
            </a:r>
          </a:p>
        </p:txBody>
      </p:sp>
      <p:pic>
        <p:nvPicPr>
          <p:cNvPr id="12" name="Imagen 11">
            <a:extLst>
              <a:ext uri="{FF2B5EF4-FFF2-40B4-BE49-F238E27FC236}">
                <a16:creationId xmlns:a16="http://schemas.microsoft.com/office/drawing/2014/main" id="{30D2055A-A4BE-6B03-0866-5CCD6457C4B5}"/>
              </a:ext>
            </a:extLst>
          </p:cNvPr>
          <p:cNvPicPr>
            <a:picLocks noChangeAspect="1"/>
          </p:cNvPicPr>
          <p:nvPr/>
        </p:nvPicPr>
        <p:blipFill>
          <a:blip r:embed="rId6"/>
          <a:stretch>
            <a:fillRect/>
          </a:stretch>
        </p:blipFill>
        <p:spPr>
          <a:xfrm>
            <a:off x="491046" y="2601157"/>
            <a:ext cx="2733212" cy="3644283"/>
          </a:xfrm>
          <a:prstGeom prst="rect">
            <a:avLst/>
          </a:prstGeom>
        </p:spPr>
      </p:pic>
      <p:sp>
        <p:nvSpPr>
          <p:cNvPr id="13" name="CuadroTexto 12">
            <a:extLst>
              <a:ext uri="{FF2B5EF4-FFF2-40B4-BE49-F238E27FC236}">
                <a16:creationId xmlns:a16="http://schemas.microsoft.com/office/drawing/2014/main" id="{5E80F806-76E9-9D61-2C54-67848F411AC5}"/>
              </a:ext>
            </a:extLst>
          </p:cNvPr>
          <p:cNvSpPr txBox="1"/>
          <p:nvPr/>
        </p:nvSpPr>
        <p:spPr>
          <a:xfrm>
            <a:off x="414087" y="6282125"/>
            <a:ext cx="2879529" cy="262793"/>
          </a:xfrm>
          <a:prstGeom prst="rect">
            <a:avLst/>
          </a:prstGeom>
        </p:spPr>
        <p:txBody>
          <a:bodyPr vert="horz" lIns="91440" tIns="45720" rIns="91440" bIns="45720" rtlCol="0">
            <a:normAutofit fontScale="47500" lnSpcReduction="20000"/>
          </a:bodyPr>
          <a:lstStyle/>
          <a:p>
            <a:pPr>
              <a:lnSpc>
                <a:spcPct val="90000"/>
              </a:lnSpc>
              <a:spcAft>
                <a:spcPts val="600"/>
              </a:spcAft>
            </a:pPr>
            <a:r>
              <a:rPr lang="en-US" sz="1400" dirty="0"/>
              <a:t>Imagen 6:Reporte </a:t>
            </a:r>
            <a:r>
              <a:rPr lang="en-US" sz="1400" dirty="0" err="1"/>
              <a:t>generado</a:t>
            </a:r>
            <a:r>
              <a:rPr lang="en-US" sz="1400" dirty="0"/>
              <a:t> </a:t>
            </a:r>
            <a:r>
              <a:rPr lang="en-US" sz="1400" dirty="0" err="1"/>
              <a:t>por</a:t>
            </a:r>
            <a:r>
              <a:rPr lang="en-US" sz="1400" dirty="0"/>
              <a:t> Safe Travel Map, primer sector de Gomez </a:t>
            </a:r>
            <a:r>
              <a:rPr lang="en-US" sz="1400" dirty="0" err="1"/>
              <a:t>Carreño</a:t>
            </a:r>
            <a:endParaRPr lang="en-US" sz="1400" dirty="0">
              <a:solidFill>
                <a:schemeClr val="bg1"/>
              </a:solidFill>
            </a:endParaRPr>
          </a:p>
        </p:txBody>
      </p:sp>
    </p:spTree>
    <p:extLst>
      <p:ext uri="{BB962C8B-B14F-4D97-AF65-F5344CB8AC3E}">
        <p14:creationId xmlns:p14="http://schemas.microsoft.com/office/powerpoint/2010/main" val="1475466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a:ln>
                  <a:noFill/>
                </a:ln>
                <a:solidFill>
                  <a:prstClr val="white"/>
                </a:solidFill>
                <a:effectLst/>
                <a:uLnTx/>
                <a:uFillTx/>
                <a:latin typeface="Helvetica" pitchFamily="2" charset="0"/>
                <a:ea typeface="Gungsuh" charset="-127"/>
                <a:cs typeface="Gungsuh" charset="-127"/>
              </a:rPr>
              <a:t>Objetivos Safe Travel Map</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3754874"/>
          </a:xfrm>
          <a:prstGeom prst="rect">
            <a:avLst/>
          </a:prstGeom>
          <a:noFill/>
        </p:spPr>
        <p:txBody>
          <a:bodyPr wrap="square" rtlCol="0">
            <a:spAutoFit/>
          </a:bodyPr>
          <a:lstStyle/>
          <a:p>
            <a:r>
              <a:rPr lang="es-MX" sz="1800" u="sng">
                <a:solidFill>
                  <a:srgbClr val="666666"/>
                </a:solidFill>
                <a:effectLst/>
                <a:latin typeface="Calibri" panose="020F0502020204030204" pitchFamily="34" charset="0"/>
                <a:ea typeface="Calibri" panose="020F0502020204030204" pitchFamily="34" charset="0"/>
              </a:rPr>
              <a:t>Objetivo General.</a:t>
            </a:r>
          </a:p>
          <a:p>
            <a:endParaRPr lang="es-MX">
              <a:solidFill>
                <a:srgbClr val="666666"/>
              </a:solidFill>
              <a:latin typeface="Calibri" panose="020F0502020204030204" pitchFamily="34" charset="0"/>
              <a:ea typeface="Calibri" panose="020F0502020204030204" pitchFamily="34" charset="0"/>
            </a:endParaRPr>
          </a:p>
          <a:p>
            <a:r>
              <a:rPr lang="es-CL" sz="1400">
                <a:solidFill>
                  <a:srgbClr val="666666"/>
                </a:solidFill>
                <a:effectLst/>
                <a:latin typeface="Calibri" panose="020F0502020204030204" pitchFamily="34" charset="0"/>
                <a:ea typeface="Calibri" panose="020F0502020204030204" pitchFamily="34" charset="0"/>
              </a:rPr>
              <a:t>Desarrollar una aplicación móvil capaz de mantener informado al peatón sobre los accidentes e incidentes ocurridos en la vía pública</a:t>
            </a:r>
            <a:r>
              <a:rPr lang="es-MX" sz="1400">
                <a:solidFill>
                  <a:srgbClr val="666666"/>
                </a:solidFill>
                <a:effectLst/>
                <a:latin typeface="Calibri" panose="020F0502020204030204" pitchFamily="34" charset="0"/>
                <a:ea typeface="Calibri" panose="020F0502020204030204" pitchFamily="34" charset="0"/>
              </a:rPr>
              <a:t>.</a:t>
            </a:r>
          </a:p>
          <a:p>
            <a:endParaRPr lang="es-MX">
              <a:solidFill>
                <a:srgbClr val="666666"/>
              </a:solidFill>
              <a:latin typeface="Calibri" panose="020F0502020204030204" pitchFamily="34" charset="0"/>
              <a:ea typeface="Calibri" panose="020F0502020204030204" pitchFamily="34" charset="0"/>
            </a:endParaRPr>
          </a:p>
          <a:p>
            <a:r>
              <a:rPr lang="es-MX" u="sng">
                <a:solidFill>
                  <a:srgbClr val="666666"/>
                </a:solidFill>
                <a:latin typeface="Calibri" panose="020F0502020204030204" pitchFamily="34" charset="0"/>
                <a:ea typeface="Calibri" panose="020F0502020204030204" pitchFamily="34" charset="0"/>
              </a:rPr>
              <a:t>Objetivos específicos.</a:t>
            </a:r>
          </a:p>
          <a:p>
            <a:endParaRPr lang="es-MX" u="sng">
              <a:solidFill>
                <a:srgbClr val="666666"/>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s-CL" sz="1400">
                <a:solidFill>
                  <a:srgbClr val="666666"/>
                </a:solidFill>
                <a:effectLst/>
                <a:latin typeface="Calibri" panose="020F0502020204030204" pitchFamily="34" charset="0"/>
                <a:ea typeface="Calibri" panose="020F0502020204030204" pitchFamily="34" charset="0"/>
              </a:rPr>
              <a:t>Las alertas que ya tengan cinco reincidencias y que cumplan con ser un riesgo grave serán enviadas automáticamente a correos que comuniquen este peligro a las redes sociales. </a:t>
            </a:r>
          </a:p>
          <a:p>
            <a:pPr marL="285750" indent="-285750">
              <a:buFont typeface="Arial" panose="020B0604020202020204" pitchFamily="34" charset="0"/>
              <a:buChar char="•"/>
            </a:pPr>
            <a:endParaRPr lang="es-CL" sz="1400" u="sng">
              <a:solidFill>
                <a:srgbClr val="666666"/>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s-CL" sz="1400">
                <a:solidFill>
                  <a:srgbClr val="666666"/>
                </a:solidFill>
                <a:effectLst/>
                <a:latin typeface="Calibri" panose="020F0502020204030204" pitchFamily="34" charset="0"/>
                <a:ea typeface="Calibri" panose="020F0502020204030204" pitchFamily="34" charset="0"/>
              </a:rPr>
              <a:t>Se implementarán variadas medidas para demostrar la veracidad de una alerta grave</a:t>
            </a:r>
            <a:r>
              <a:rPr lang="es-CL" sz="1400" u="sng">
                <a:solidFill>
                  <a:srgbClr val="666666"/>
                </a:solidFill>
                <a:effectLst/>
                <a:latin typeface="Calibri" panose="020F0502020204030204" pitchFamily="34" charset="0"/>
                <a:ea typeface="Calibri" panose="020F0502020204030204" pitchFamily="34" charset="0"/>
              </a:rPr>
              <a:t>.</a:t>
            </a:r>
          </a:p>
          <a:p>
            <a:pPr marL="285750" indent="-285750">
              <a:buFont typeface="Arial" panose="020B0604020202020204" pitchFamily="34" charset="0"/>
              <a:buChar char="•"/>
            </a:pPr>
            <a:endParaRPr lang="es-CL" sz="1400" u="sng">
              <a:solidFill>
                <a:srgbClr val="666666"/>
              </a:solidFill>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s-CL" sz="1400">
                <a:solidFill>
                  <a:srgbClr val="666666"/>
                </a:solidFill>
                <a:effectLst/>
                <a:latin typeface="Calibri" panose="020F0502020204030204" pitchFamily="34" charset="0"/>
                <a:ea typeface="Calibri" panose="020F0502020204030204" pitchFamily="34" charset="0"/>
              </a:rPr>
              <a:t>Se dejará un registro de las averías que ocurran y cuando fueron solucionadas</a:t>
            </a:r>
            <a:r>
              <a:rPr lang="es-CL" sz="1400" u="sng">
                <a:solidFill>
                  <a:srgbClr val="666666"/>
                </a:solidFill>
                <a:effectLst/>
                <a:latin typeface="Calibri" panose="020F0502020204030204" pitchFamily="34" charset="0"/>
                <a:ea typeface="Calibri" panose="020F0502020204030204" pitchFamily="34" charset="0"/>
              </a:rPr>
              <a:t>.</a:t>
            </a:r>
            <a:endParaRPr lang="es-MX" sz="1400" u="sng">
              <a:solidFill>
                <a:srgbClr val="666666"/>
              </a:solidFill>
              <a:latin typeface="Calibri" panose="020F0502020204030204" pitchFamily="34" charset="0"/>
              <a:ea typeface="Calibri" panose="020F0502020204030204" pitchFamily="34" charset="0"/>
            </a:endParaRPr>
          </a:p>
          <a:p>
            <a:endParaRPr lang="es-MX" sz="1800">
              <a:solidFill>
                <a:srgbClr val="666666"/>
              </a:solidFill>
              <a:effectLst/>
              <a:latin typeface="Microsoft Sans Serif" panose="020B0604020202020204" pitchFamily="34" charset="0"/>
              <a:ea typeface="Calibri" panose="020F0502020204030204" pitchFamily="34" charset="0"/>
            </a:endParaRPr>
          </a:p>
          <a:p>
            <a:endParaRPr lang="es-MX" dirty="0"/>
          </a:p>
        </p:txBody>
      </p:sp>
    </p:spTree>
    <p:extLst>
      <p:ext uri="{BB962C8B-B14F-4D97-AF65-F5344CB8AC3E}">
        <p14:creationId xmlns:p14="http://schemas.microsoft.com/office/powerpoint/2010/main" val="3041292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Metodología SCRUM.</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1225118"/>
            <a:ext cx="7022237" cy="1231106"/>
          </a:xfrm>
          <a:prstGeom prst="rect">
            <a:avLst/>
          </a:prstGeom>
          <a:noFill/>
        </p:spPr>
        <p:txBody>
          <a:bodyPr wrap="square" rtlCol="0">
            <a:spAutoFit/>
          </a:bodyPr>
          <a:lstStyle/>
          <a:p>
            <a:r>
              <a:rPr lang="es-CL" sz="1400" dirty="0">
                <a:solidFill>
                  <a:srgbClr val="666666"/>
                </a:solidFill>
                <a:effectLst/>
                <a:latin typeface="Calibri" panose="020F0502020204030204" pitchFamily="34" charset="0"/>
                <a:ea typeface="Calibri" panose="020F0502020204030204" pitchFamily="34" charset="0"/>
              </a:rPr>
              <a:t>Se seguirá el proceso de SCRUM en sus diferentes etapas las que incluyen el levantamiento de</a:t>
            </a:r>
            <a:r>
              <a:rPr lang="es-ES" sz="14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los requerimientos del usuario, la creación del Product Backlog, organización de los Sprint Backlog, planificando los Sprint concluyendo con las revisiones de los entregables y su retrospectiva correspondiente.</a:t>
            </a:r>
            <a:endParaRPr lang="es-MX" sz="1400" dirty="0">
              <a:solidFill>
                <a:srgbClr val="666666"/>
              </a:solidFill>
              <a:effectLst/>
              <a:latin typeface="Microsoft Sans Serif" panose="020B0604020202020204" pitchFamily="34" charset="0"/>
              <a:ea typeface="Calibri" panose="020F0502020204030204" pitchFamily="34" charset="0"/>
            </a:endParaRPr>
          </a:p>
          <a:p>
            <a:endParaRPr lang="es-MX" dirty="0"/>
          </a:p>
        </p:txBody>
      </p:sp>
      <p:pic>
        <p:nvPicPr>
          <p:cNvPr id="5" name="Imagen 4">
            <a:extLst>
              <a:ext uri="{FF2B5EF4-FFF2-40B4-BE49-F238E27FC236}">
                <a16:creationId xmlns:a16="http://schemas.microsoft.com/office/drawing/2014/main" id="{94C68275-3A46-8348-0BE0-9BC9CC665FC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9910" y="2456224"/>
            <a:ext cx="6400800" cy="3534410"/>
          </a:xfrm>
          <a:prstGeom prst="rect">
            <a:avLst/>
          </a:prstGeom>
          <a:noFill/>
          <a:ln>
            <a:noFill/>
          </a:ln>
        </p:spPr>
      </p:pic>
      <p:sp>
        <p:nvSpPr>
          <p:cNvPr id="6" name="CuadroTexto 5">
            <a:extLst>
              <a:ext uri="{FF2B5EF4-FFF2-40B4-BE49-F238E27FC236}">
                <a16:creationId xmlns:a16="http://schemas.microsoft.com/office/drawing/2014/main" id="{CE16B520-FD42-C0E7-0845-D9DCF2E5A24D}"/>
              </a:ext>
            </a:extLst>
          </p:cNvPr>
          <p:cNvSpPr txBox="1"/>
          <p:nvPr/>
        </p:nvSpPr>
        <p:spPr>
          <a:xfrm>
            <a:off x="949910" y="5987369"/>
            <a:ext cx="2879529" cy="262793"/>
          </a:xfrm>
          <a:prstGeom prst="rect">
            <a:avLst/>
          </a:prstGeom>
        </p:spPr>
        <p:txBody>
          <a:bodyPr vert="horz" lIns="91440" tIns="45720" rIns="91440" bIns="45720" rtlCol="0">
            <a:normAutofit fontScale="62500" lnSpcReduction="20000"/>
          </a:bodyPr>
          <a:lstStyle/>
          <a:p>
            <a:pPr>
              <a:lnSpc>
                <a:spcPct val="90000"/>
              </a:lnSpc>
              <a:spcAft>
                <a:spcPts val="600"/>
              </a:spcAft>
            </a:pPr>
            <a:r>
              <a:rPr lang="en-US" sz="1400" dirty="0"/>
              <a:t>Imagen 7:Ciclo del </a:t>
            </a:r>
            <a:r>
              <a:rPr lang="en-US" sz="1400" dirty="0" err="1"/>
              <a:t>proceso</a:t>
            </a:r>
            <a:r>
              <a:rPr lang="en-US" sz="1400" dirty="0"/>
              <a:t> de la </a:t>
            </a:r>
            <a:r>
              <a:rPr lang="en-US" sz="1400" dirty="0" err="1"/>
              <a:t>metodología</a:t>
            </a:r>
            <a:r>
              <a:rPr lang="en-US" sz="1400" dirty="0"/>
              <a:t> SCRUM.</a:t>
            </a:r>
            <a:endParaRPr lang="en-US" sz="1400" dirty="0">
              <a:solidFill>
                <a:schemeClr val="bg1"/>
              </a:solidFill>
            </a:endParaRPr>
          </a:p>
        </p:txBody>
      </p:sp>
    </p:spTree>
    <p:extLst>
      <p:ext uri="{BB962C8B-B14F-4D97-AF65-F5344CB8AC3E}">
        <p14:creationId xmlns:p14="http://schemas.microsoft.com/office/powerpoint/2010/main" val="2892987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153" t="20538" r="153" b="51651"/>
          <a:stretch/>
        </p:blipFill>
        <p:spPr>
          <a:xfrm>
            <a:off x="-14013" y="1"/>
            <a:ext cx="9172026" cy="802886"/>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6024" y="89553"/>
            <a:ext cx="719254" cy="600029"/>
          </a:xfrm>
          <a:prstGeom prst="rect">
            <a:avLst/>
          </a:prstGeom>
        </p:spPr>
      </p:pic>
      <p:sp>
        <p:nvSpPr>
          <p:cNvPr id="17" name="CuadroTexto 16"/>
          <p:cNvSpPr txBox="1"/>
          <p:nvPr/>
        </p:nvSpPr>
        <p:spPr>
          <a:xfrm>
            <a:off x="108722" y="124013"/>
            <a:ext cx="78043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2400" b="1" dirty="0">
                <a:solidFill>
                  <a:prstClr val="white"/>
                </a:solidFill>
                <a:latin typeface="Helvetica" pitchFamily="2" charset="0"/>
                <a:ea typeface="Gungsuh" charset="-127"/>
                <a:cs typeface="Gungsuh" charset="-127"/>
              </a:rPr>
              <a:t>Metodología de gestión.</a:t>
            </a:r>
            <a:endParaRPr kumimoji="0" lang="es-ES_tradnl" sz="1200" b="1" i="0" u="none" strike="noStrike" kern="1200" cap="none" spc="0" normalizeH="0" baseline="0" noProof="0" dirty="0">
              <a:ln>
                <a:noFill/>
              </a:ln>
              <a:solidFill>
                <a:prstClr val="white"/>
              </a:solidFill>
              <a:effectLst/>
              <a:uLnTx/>
              <a:uFillTx/>
              <a:latin typeface="Helvetica" pitchFamily="2" charset="0"/>
              <a:ea typeface="Gungsuh" charset="-127"/>
              <a:cs typeface="Gungsuh" charset="-127"/>
            </a:endParaRPr>
          </a:p>
        </p:txBody>
      </p:sp>
      <p:sp>
        <p:nvSpPr>
          <p:cNvPr id="4" name="CuadroTexto 3">
            <a:extLst>
              <a:ext uri="{FF2B5EF4-FFF2-40B4-BE49-F238E27FC236}">
                <a16:creationId xmlns:a16="http://schemas.microsoft.com/office/drawing/2014/main" id="{69D9191A-A848-13EF-8658-39828AC3F6CA}"/>
              </a:ext>
            </a:extLst>
          </p:cNvPr>
          <p:cNvSpPr txBox="1"/>
          <p:nvPr/>
        </p:nvSpPr>
        <p:spPr>
          <a:xfrm>
            <a:off x="639192" y="984126"/>
            <a:ext cx="7022237" cy="923330"/>
          </a:xfrm>
          <a:prstGeom prst="rect">
            <a:avLst/>
          </a:prstGeom>
          <a:noFill/>
        </p:spPr>
        <p:txBody>
          <a:bodyPr wrap="square" rtlCol="0">
            <a:spAutoFit/>
          </a:bodyPr>
          <a:lstStyle/>
          <a:p>
            <a:pPr algn="just"/>
            <a:r>
              <a:rPr lang="es-CL" sz="1800" dirty="0">
                <a:solidFill>
                  <a:srgbClr val="666666"/>
                </a:solidFill>
                <a:effectLst/>
                <a:latin typeface="Calibri" panose="020F0502020204030204" pitchFamily="34" charset="0"/>
                <a:ea typeface="Calibri" panose="020F0502020204030204" pitchFamily="34" charset="0"/>
              </a:rPr>
              <a:t>Jira por ser una herramienta ágil de gestión de proyectos compatible con metodologías agiles será elegida para llevar a cabo la gestión de este proyecto.</a:t>
            </a:r>
            <a:endParaRPr lang="es-MX" sz="1800" dirty="0">
              <a:solidFill>
                <a:srgbClr val="666666"/>
              </a:solidFill>
              <a:effectLst/>
              <a:latin typeface="Microsoft Sans Serif" panose="020B0604020202020204" pitchFamily="34" charset="0"/>
              <a:ea typeface="Calibri" panose="020F0502020204030204" pitchFamily="34" charset="0"/>
            </a:endParaRPr>
          </a:p>
        </p:txBody>
      </p:sp>
      <p:pic>
        <p:nvPicPr>
          <p:cNvPr id="5" name="Imagen 4">
            <a:extLst>
              <a:ext uri="{FF2B5EF4-FFF2-40B4-BE49-F238E27FC236}">
                <a16:creationId xmlns:a16="http://schemas.microsoft.com/office/drawing/2014/main" id="{4F3E31BE-1AD3-433C-8F45-2FE813036152}"/>
              </a:ext>
            </a:extLst>
          </p:cNvPr>
          <p:cNvPicPr>
            <a:picLocks noChangeAspect="1"/>
          </p:cNvPicPr>
          <p:nvPr/>
        </p:nvPicPr>
        <p:blipFill>
          <a:blip r:embed="rId5"/>
          <a:stretch>
            <a:fillRect/>
          </a:stretch>
        </p:blipFill>
        <p:spPr>
          <a:xfrm>
            <a:off x="365855" y="1907456"/>
            <a:ext cx="8412289" cy="4698558"/>
          </a:xfrm>
          <a:prstGeom prst="rect">
            <a:avLst/>
          </a:prstGeom>
        </p:spPr>
      </p:pic>
      <p:sp>
        <p:nvSpPr>
          <p:cNvPr id="8" name="CuadroTexto 7">
            <a:extLst>
              <a:ext uri="{FF2B5EF4-FFF2-40B4-BE49-F238E27FC236}">
                <a16:creationId xmlns:a16="http://schemas.microsoft.com/office/drawing/2014/main" id="{0FD94899-8F80-91E7-4CB8-E841FE466BDC}"/>
              </a:ext>
            </a:extLst>
          </p:cNvPr>
          <p:cNvSpPr txBox="1"/>
          <p:nvPr/>
        </p:nvSpPr>
        <p:spPr>
          <a:xfrm>
            <a:off x="245823" y="6602590"/>
            <a:ext cx="4115866" cy="26279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t>Imagen 8: </a:t>
            </a:r>
            <a:r>
              <a:rPr lang="en-US" sz="1400" dirty="0" err="1"/>
              <a:t>Uso</a:t>
            </a:r>
            <a:r>
              <a:rPr lang="en-US" sz="1400" dirty="0"/>
              <a:t> de Jira </a:t>
            </a:r>
            <a:r>
              <a:rPr lang="en-US" sz="1400" dirty="0" err="1"/>
              <a:t>en</a:t>
            </a:r>
            <a:r>
              <a:rPr lang="en-US" sz="1400" dirty="0"/>
              <a:t> la </a:t>
            </a:r>
            <a:r>
              <a:rPr lang="en-US" sz="1400" dirty="0" err="1"/>
              <a:t>gestión</a:t>
            </a:r>
            <a:r>
              <a:rPr lang="en-US" sz="1400" dirty="0"/>
              <a:t> del Proyecto.</a:t>
            </a:r>
            <a:endParaRPr lang="en-US" sz="1400" dirty="0">
              <a:solidFill>
                <a:schemeClr val="bg1"/>
              </a:solidFill>
            </a:endParaRPr>
          </a:p>
        </p:txBody>
      </p:sp>
    </p:spTree>
    <p:extLst>
      <p:ext uri="{BB962C8B-B14F-4D97-AF65-F5344CB8AC3E}">
        <p14:creationId xmlns:p14="http://schemas.microsoft.com/office/powerpoint/2010/main" val="73673453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3E636E5ADFFDD4593589394D25615CE" ma:contentTypeVersion="11" ma:contentTypeDescription="Crear nuevo documento." ma:contentTypeScope="" ma:versionID="c9d6f11e93cbbae055e64b4141ef6ad7">
  <xsd:schema xmlns:xsd="http://www.w3.org/2001/XMLSchema" xmlns:xs="http://www.w3.org/2001/XMLSchema" xmlns:p="http://schemas.microsoft.com/office/2006/metadata/properties" xmlns:ns2="adf9ee4f-d874-4566-a6bd-f47c69edf255" targetNamespace="http://schemas.microsoft.com/office/2006/metadata/properties" ma:root="true" ma:fieldsID="8452246f49e401657b72a401ee0d06fa" ns2:_="">
    <xsd:import namespace="adf9ee4f-d874-4566-a6bd-f47c69edf25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f9ee4f-d874-4566-a6bd-f47c69edf2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74F943-B1C6-4327-A0CA-911E75BEC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f9ee4f-d874-4566-a6bd-f47c69edf2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838043-3F32-429D-9CE1-832CB673F6AE}">
  <ds:schemaRefs>
    <ds:schemaRef ds:uri="http://schemas.microsoft.com/sharepoint/v3/contenttype/forms"/>
  </ds:schemaRefs>
</ds:datastoreItem>
</file>

<file path=customXml/itemProps3.xml><?xml version="1.0" encoding="utf-8"?>
<ds:datastoreItem xmlns:ds="http://schemas.openxmlformats.org/officeDocument/2006/customXml" ds:itemID="{AF723C2D-0E6B-4CC9-9837-98C32BD8AB0C}">
  <ds:schemaRefs>
    <ds:schemaRef ds:uri="http://schemas.microsoft.com/office/2006/metadata/properties"/>
    <ds:schemaRef ds:uri="http://purl.org/dc/dcmitype/"/>
    <ds:schemaRef ds:uri="http://purl.org/dc/terms/"/>
    <ds:schemaRef ds:uri="http://purl.org/dc/elements/1.1/"/>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adf9ee4f-d874-4566-a6bd-f47c69edf255"/>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5235</TotalTime>
  <Words>1129</Words>
  <Application>Microsoft Office PowerPoint</Application>
  <PresentationFormat>Carta (216 x 279 mm)</PresentationFormat>
  <Paragraphs>137</Paragraphs>
  <Slides>23</Slides>
  <Notes>22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Arial</vt:lpstr>
      <vt:lpstr>Calibri</vt:lpstr>
      <vt:lpstr>Calibri Light</vt:lpstr>
      <vt:lpstr>Helvetica</vt:lpstr>
      <vt:lpstr>Microsoft Sans Serif</vt:lpstr>
      <vt:lpstr>Symbol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URREA  QUEZADA, FABIO ISMAEL</cp:lastModifiedBy>
  <cp:revision>223</cp:revision>
  <dcterms:created xsi:type="dcterms:W3CDTF">2018-06-26T20:44:09Z</dcterms:created>
  <dcterms:modified xsi:type="dcterms:W3CDTF">2023-07-13T08:54:42Z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0x01010023E636E5ADFFDD4593589394D25615CE</vt:lpwstr>
  </property>
</Properties>
</file>